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63" r:id="rId2"/>
    <p:sldId id="273" r:id="rId3"/>
    <p:sldId id="302" r:id="rId4"/>
    <p:sldId id="303" r:id="rId5"/>
    <p:sldId id="304" r:id="rId6"/>
    <p:sldId id="305" r:id="rId7"/>
    <p:sldId id="306" r:id="rId8"/>
    <p:sldId id="307" r:id="rId9"/>
    <p:sldId id="294" r:id="rId10"/>
    <p:sldId id="308" r:id="rId11"/>
    <p:sldId id="309" r:id="rId12"/>
    <p:sldId id="310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27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19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7" pos="1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4622" autoAdjust="0"/>
  </p:normalViewPr>
  <p:slideViewPr>
    <p:cSldViewPr showGuides="1">
      <p:cViewPr varScale="1">
        <p:scale>
          <a:sx n="120" d="100"/>
          <a:sy n="120" d="100"/>
        </p:scale>
        <p:origin x="654" y="90"/>
      </p:cViewPr>
      <p:guideLst>
        <p:guide orient="horz" pos="2160"/>
        <p:guide pos="3840"/>
        <p:guide pos="619"/>
        <p:guide orient="horz" pos="663"/>
        <p:guide pos="7061"/>
        <p:guide orient="horz" pos="4156"/>
        <p:guide pos="14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37" descr="그림18">
            <a:extLst>
              <a:ext uri="{FF2B5EF4-FFF2-40B4-BE49-F238E27FC236}">
                <a16:creationId xmlns:a16="http://schemas.microsoft.com/office/drawing/2014/main" id="{D1F54116-5B81-43A5-832E-06AFD8673A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26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B482-0EFC-4A02-A115-79A3833EAB4A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2501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EAE5-45F2-4882-A319-3D4A6984BB43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361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5D333-C51C-4380-8238-3F82705E7F5A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367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63D6-45FC-446E-8610-A4FE818C4664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257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BBDD6-6EF5-4631-889D-820DEF9D48DA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438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www.themegallery.com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Company Logo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BB9D-6739-4BFC-BBA8-3B36CD053470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037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www.themegallery.com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C2B99-79F7-40F9-8DF1-278892ACD298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42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www.themegallery.com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Company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67DC4-4F26-47D3-9565-C08BCC8706F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622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6460-87BD-40FE-9473-27DBFC5C89EF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957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2335-8F65-418A-AB00-FC0DBCA5BFD4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266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01718-D9AF-4D26-AA85-D0F373AF0093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7" name="Picture 37" descr="그림19">
            <a:extLst>
              <a:ext uri="{FF2B5EF4-FFF2-40B4-BE49-F238E27FC236}">
                <a16:creationId xmlns:a16="http://schemas.microsoft.com/office/drawing/2014/main" id="{F5CF3BD8-4321-4702-8D38-337D862644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A11D99-7A69-45F6-803C-10D6DDDF049D}"/>
              </a:ext>
            </a:extLst>
          </p:cNvPr>
          <p:cNvSpPr/>
          <p:nvPr userDrawn="1"/>
        </p:nvSpPr>
        <p:spPr>
          <a:xfrm>
            <a:off x="0" y="836712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2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5">
            <a:extLst>
              <a:ext uri="{FF2B5EF4-FFF2-40B4-BE49-F238E27FC236}">
                <a16:creationId xmlns:a16="http://schemas.microsoft.com/office/drawing/2014/main" id="{F3EC941D-BDCD-4988-BE29-80400057D05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3081486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+mj-ea"/>
                <a:ea typeface="+mj-ea"/>
              </a:rPr>
              <a:t>제</a:t>
            </a:r>
            <a:r>
              <a:rPr lang="en-US" altLang="ko-KR" sz="4000" dirty="0">
                <a:latin typeface="+mj-ea"/>
                <a:ea typeface="+mj-ea"/>
              </a:rPr>
              <a:t>15</a:t>
            </a:r>
            <a:r>
              <a:rPr lang="ko-KR" altLang="en-US" sz="4000" dirty="0">
                <a:latin typeface="+mj-ea"/>
                <a:ea typeface="+mj-ea"/>
              </a:rPr>
              <a:t>장</a:t>
            </a:r>
            <a:endParaRPr lang="en-US" altLang="ko-KR" sz="4000" dirty="0">
              <a:latin typeface="+mj-ea"/>
              <a:ea typeface="+mj-ea"/>
            </a:endParaRPr>
          </a:p>
          <a:p>
            <a:r>
              <a:rPr lang="ko-KR" altLang="en-US" sz="4000">
                <a:latin typeface="+mj-ea"/>
                <a:ea typeface="+mj-ea"/>
              </a:rPr>
              <a:t>이벤트 다루기</a:t>
            </a:r>
            <a:endParaRPr lang="ko-KR" altLang="en-US" sz="4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4. Event </a:t>
            </a:r>
            <a:r>
              <a:rPr lang="ko-KR" altLang="en-US" sz="2800" b="1" dirty="0">
                <a:latin typeface="+mj-ea"/>
              </a:rPr>
              <a:t>객체</a:t>
            </a:r>
            <a:endParaRPr lang="en-US" altLang="ko-KR" sz="2800" b="1" dirty="0">
              <a:latin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BBD0C4D-5EAD-4842-AA14-5083E71A1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67741"/>
              </p:ext>
            </p:extLst>
          </p:nvPr>
        </p:nvGraphicFramePr>
        <p:xfrm>
          <a:off x="982663" y="1511168"/>
          <a:ext cx="5976664" cy="1325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6664">
                  <a:extLst>
                    <a:ext uri="{9D8B030D-6E8A-4147-A177-3AD203B41FA5}">
                      <a16:colId xmlns:a16="http://schemas.microsoft.com/office/drawing/2014/main" val="1056414663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Event</a:t>
                      </a:r>
                      <a:r>
                        <a:rPr lang="ko-KR" altLang="en-US" dirty="0"/>
                        <a:t>객체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22692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type, target, </a:t>
                      </a:r>
                      <a:r>
                        <a:rPr lang="en-US" altLang="ko-KR" dirty="0" err="1"/>
                        <a:t>currentTartget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eventPhase</a:t>
                      </a:r>
                      <a:r>
                        <a:rPr lang="en-US" altLang="ko-KR" dirty="0"/>
                        <a:t>, bubbles, cancelable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075715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stopPropagation</a:t>
                      </a:r>
                      <a:r>
                        <a:rPr lang="en-US" altLang="ko-KR" dirty="0"/>
                        <a:t>(), </a:t>
                      </a:r>
                      <a:r>
                        <a:rPr lang="en-US" altLang="ko-KR" dirty="0" err="1"/>
                        <a:t>preventDefault</a:t>
                      </a:r>
                      <a:r>
                        <a:rPr lang="en-US" altLang="ko-KR" dirty="0"/>
                        <a:t>(), </a:t>
                      </a:r>
                      <a:r>
                        <a:rPr lang="en-US" altLang="ko-KR" dirty="0" err="1"/>
                        <a:t>initEvent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2015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C032405-3512-4B9A-AF02-34184EA09066}"/>
              </a:ext>
            </a:extLst>
          </p:cNvPr>
          <p:cNvSpPr txBox="1"/>
          <p:nvPr/>
        </p:nvSpPr>
        <p:spPr>
          <a:xfrm>
            <a:off x="6959327" y="1764950"/>
            <a:ext cx="4465265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latin typeface="+mj-ea"/>
                <a:ea typeface="+mj-ea"/>
              </a:rPr>
              <a:t>Event</a:t>
            </a:r>
            <a:r>
              <a:rPr kumimoji="1" lang="ko-KR" altLang="en-US" sz="1400" b="1" dirty="0">
                <a:latin typeface="+mj-ea"/>
                <a:ea typeface="+mj-ea"/>
              </a:rPr>
              <a:t>객체에는 이벤트 기본이 되는 기능이</a:t>
            </a:r>
            <a:endParaRPr kumimoji="1" lang="en-US" altLang="ko-KR" sz="1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+mj-ea"/>
                <a:ea typeface="+mj-ea"/>
              </a:rPr>
              <a:t>구현되어 있다</a:t>
            </a:r>
            <a:r>
              <a:rPr kumimoji="1" lang="en-US" altLang="ko-KR" sz="1400" b="1" dirty="0">
                <a:latin typeface="+mj-ea"/>
                <a:ea typeface="+mj-ea"/>
              </a:rPr>
              <a:t>.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237398E2-81D6-4BB8-B649-58B3354E6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112694"/>
              </p:ext>
            </p:extLst>
          </p:nvPr>
        </p:nvGraphicFramePr>
        <p:xfrm>
          <a:off x="982663" y="3167352"/>
          <a:ext cx="5976664" cy="1325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6664">
                  <a:extLst>
                    <a:ext uri="{9D8B030D-6E8A-4147-A177-3AD203B41FA5}">
                      <a16:colId xmlns:a16="http://schemas.microsoft.com/office/drawing/2014/main" val="1056414663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UIEvent</a:t>
                      </a:r>
                      <a:r>
                        <a:rPr lang="ko-KR" altLang="en-US" dirty="0"/>
                        <a:t>객체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22692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views, detail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075715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initUIEvent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201559"/>
                  </a:ext>
                </a:extLst>
              </a:tr>
            </a:tbl>
          </a:graphicData>
        </a:graphic>
      </p:graphicFrame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5395851F-C1B9-4272-AA85-6833BB205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631507"/>
              </p:ext>
            </p:extLst>
          </p:nvPr>
        </p:nvGraphicFramePr>
        <p:xfrm>
          <a:off x="982662" y="4823536"/>
          <a:ext cx="6265465" cy="1325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5465">
                  <a:extLst>
                    <a:ext uri="{9D8B030D-6E8A-4147-A177-3AD203B41FA5}">
                      <a16:colId xmlns:a16="http://schemas.microsoft.com/office/drawing/2014/main" val="1056414663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MouseEvent</a:t>
                      </a:r>
                      <a:r>
                        <a:rPr lang="ko-KR" altLang="en-US" dirty="0"/>
                        <a:t>객체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22692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screenX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screenY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clientX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clientY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ctrlKey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shiftKey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altKey</a:t>
                      </a:r>
                      <a:r>
                        <a:rPr lang="en-US" altLang="ko-KR" dirty="0"/>
                        <a:t>, button      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075715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initMouseEvent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201559"/>
                  </a:ext>
                </a:extLst>
              </a:tr>
            </a:tbl>
          </a:graphicData>
        </a:graphic>
      </p:graphicFrame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35135D6-ED73-44F0-8533-4E87C490E3A6}"/>
              </a:ext>
            </a:extLst>
          </p:cNvPr>
          <p:cNvSpPr/>
          <p:nvPr/>
        </p:nvSpPr>
        <p:spPr>
          <a:xfrm rot="10800000">
            <a:off x="3719736" y="2837033"/>
            <a:ext cx="288032" cy="330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B103CC1-B535-48C1-B5B7-7480060FB484}"/>
              </a:ext>
            </a:extLst>
          </p:cNvPr>
          <p:cNvSpPr/>
          <p:nvPr/>
        </p:nvSpPr>
        <p:spPr>
          <a:xfrm rot="10800000">
            <a:off x="3719736" y="4501224"/>
            <a:ext cx="288032" cy="330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639C3A-E7AA-40FC-9C92-563A660121D5}"/>
              </a:ext>
            </a:extLst>
          </p:cNvPr>
          <p:cNvSpPr txBox="1"/>
          <p:nvPr/>
        </p:nvSpPr>
        <p:spPr>
          <a:xfrm>
            <a:off x="4007768" y="2844186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  <a:latin typeface="+mj-ea"/>
                <a:ea typeface="+mj-ea"/>
              </a:rPr>
              <a:t>상속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0B512-9D84-4CE0-BDB3-6BC0817CD095}"/>
              </a:ext>
            </a:extLst>
          </p:cNvPr>
          <p:cNvSpPr txBox="1"/>
          <p:nvPr/>
        </p:nvSpPr>
        <p:spPr>
          <a:xfrm>
            <a:off x="4007768" y="4498407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  <a:latin typeface="+mj-ea"/>
                <a:ea typeface="+mj-ea"/>
              </a:rPr>
              <a:t>상속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90526-415B-4F81-94EB-2610ED5013BF}"/>
              </a:ext>
            </a:extLst>
          </p:cNvPr>
          <p:cNvSpPr txBox="1"/>
          <p:nvPr/>
        </p:nvSpPr>
        <p:spPr>
          <a:xfrm>
            <a:off x="6959327" y="3213905"/>
            <a:ext cx="4465265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 err="1">
                <a:latin typeface="+mj-ea"/>
                <a:ea typeface="+mj-ea"/>
              </a:rPr>
              <a:t>UIEvent</a:t>
            </a:r>
            <a:r>
              <a:rPr kumimoji="1" lang="ko-KR" altLang="en-US" sz="1400" b="1" dirty="0">
                <a:latin typeface="+mj-ea"/>
                <a:ea typeface="+mj-ea"/>
              </a:rPr>
              <a:t>객체에는 마우스 이벤트</a:t>
            </a:r>
            <a:r>
              <a:rPr kumimoji="1" lang="en-US" altLang="ko-KR" sz="1400" b="1" dirty="0">
                <a:latin typeface="+mj-ea"/>
                <a:ea typeface="+mj-ea"/>
              </a:rPr>
              <a:t>, </a:t>
            </a:r>
            <a:r>
              <a:rPr kumimoji="1" lang="ko-KR" altLang="en-US" sz="1400" b="1" dirty="0">
                <a:latin typeface="+mj-ea"/>
                <a:ea typeface="+mj-ea"/>
              </a:rPr>
              <a:t>키보드 이벤트</a:t>
            </a:r>
            <a:r>
              <a:rPr kumimoji="1" lang="en-US" altLang="ko-KR" sz="1400" b="1" dirty="0">
                <a:latin typeface="+mj-ea"/>
                <a:ea typeface="+mj-ea"/>
              </a:rPr>
              <a:t>, </a:t>
            </a:r>
            <a:r>
              <a:rPr kumimoji="1" lang="ko-KR" altLang="en-US" sz="1400" b="1" dirty="0">
                <a:latin typeface="+mj-ea"/>
                <a:ea typeface="+mj-ea"/>
              </a:rPr>
              <a:t>포커스 이벤트</a:t>
            </a:r>
            <a:r>
              <a:rPr kumimoji="1" lang="en-US" altLang="ko-KR" sz="1400" b="1" dirty="0">
                <a:latin typeface="+mj-ea"/>
                <a:ea typeface="+mj-ea"/>
              </a:rPr>
              <a:t>, </a:t>
            </a:r>
            <a:r>
              <a:rPr kumimoji="1" lang="ko-KR" altLang="en-US" sz="1400" b="1" dirty="0">
                <a:latin typeface="+mj-ea"/>
                <a:ea typeface="+mj-ea"/>
              </a:rPr>
              <a:t>입력 이벤트 등의 부모 이벤트 객</a:t>
            </a:r>
            <a:endParaRPr kumimoji="1" lang="en-US" altLang="ko-KR" sz="1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+mj-ea"/>
                <a:ea typeface="+mj-ea"/>
              </a:rPr>
              <a:t>체이다</a:t>
            </a:r>
            <a:r>
              <a:rPr kumimoji="1" lang="en-US" altLang="ko-KR" sz="1400" b="1" dirty="0">
                <a:latin typeface="+mj-ea"/>
                <a:ea typeface="+mj-ea"/>
              </a:rPr>
              <a:t>.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1BB4E-5FA2-4FFB-9368-7D696263AA39}"/>
              </a:ext>
            </a:extLst>
          </p:cNvPr>
          <p:cNvSpPr txBox="1"/>
          <p:nvPr/>
        </p:nvSpPr>
        <p:spPr>
          <a:xfrm>
            <a:off x="7248127" y="4963399"/>
            <a:ext cx="4465265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 err="1">
                <a:latin typeface="+mj-ea"/>
                <a:ea typeface="+mj-ea"/>
              </a:rPr>
              <a:t>MouseEvent</a:t>
            </a:r>
            <a:r>
              <a:rPr kumimoji="1" lang="ko-KR" altLang="en-US" sz="1400" b="1" dirty="0">
                <a:latin typeface="+mj-ea"/>
                <a:ea typeface="+mj-ea"/>
              </a:rPr>
              <a:t>객체에는 </a:t>
            </a:r>
            <a:r>
              <a:rPr kumimoji="1" lang="en-US" altLang="ko-KR" sz="1400" b="1" dirty="0">
                <a:latin typeface="+mj-ea"/>
                <a:ea typeface="+mj-ea"/>
              </a:rPr>
              <a:t>Event</a:t>
            </a:r>
            <a:r>
              <a:rPr kumimoji="1" lang="ko-KR" altLang="en-US" sz="1400" b="1" dirty="0">
                <a:latin typeface="+mj-ea"/>
                <a:ea typeface="+mj-ea"/>
              </a:rPr>
              <a:t>를 상속받았기 때문에 </a:t>
            </a:r>
            <a:r>
              <a:rPr kumimoji="1" lang="en-US" altLang="ko-KR" sz="1400" b="1" dirty="0">
                <a:latin typeface="+mj-ea"/>
                <a:ea typeface="+mj-ea"/>
              </a:rPr>
              <a:t>Event</a:t>
            </a:r>
            <a:r>
              <a:rPr kumimoji="1" lang="ko-KR" altLang="en-US" sz="1400" b="1" dirty="0">
                <a:latin typeface="+mj-ea"/>
                <a:ea typeface="+mj-ea"/>
              </a:rPr>
              <a:t>의 기능과 </a:t>
            </a:r>
            <a:r>
              <a:rPr kumimoji="1" lang="en-US" altLang="ko-KR" sz="1400" b="1" dirty="0" err="1">
                <a:latin typeface="+mj-ea"/>
                <a:ea typeface="+mj-ea"/>
              </a:rPr>
              <a:t>MouseEvent</a:t>
            </a:r>
            <a:r>
              <a:rPr kumimoji="1" lang="ko-KR" altLang="en-US" sz="1400" b="1" dirty="0">
                <a:latin typeface="+mj-ea"/>
                <a:ea typeface="+mj-ea"/>
              </a:rPr>
              <a:t>에 추가된 기능까지 모</a:t>
            </a:r>
            <a:endParaRPr kumimoji="1" lang="en-US" altLang="ko-KR" sz="1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+mj-ea"/>
                <a:ea typeface="+mj-ea"/>
              </a:rPr>
              <a:t>두 사용할 수 있다</a:t>
            </a:r>
            <a:r>
              <a:rPr kumimoji="1" lang="en-US" altLang="ko-KR" sz="1400" b="1" dirty="0">
                <a:latin typeface="+mj-ea"/>
                <a:ea typeface="+mj-ea"/>
              </a:rPr>
              <a:t>.(</a:t>
            </a:r>
            <a:r>
              <a:rPr kumimoji="1" lang="ko-KR" altLang="en-US" sz="1400" b="1" dirty="0">
                <a:latin typeface="+mj-ea"/>
                <a:ea typeface="+mj-ea"/>
              </a:rPr>
              <a:t>상속의 이점</a:t>
            </a:r>
            <a:r>
              <a:rPr kumimoji="1" lang="en-US" altLang="ko-KR" sz="1400" b="1" dirty="0">
                <a:latin typeface="+mj-ea"/>
                <a:ea typeface="+mj-ea"/>
              </a:rPr>
              <a:t>)</a:t>
            </a:r>
            <a:endParaRPr kumimoji="1"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2502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4. Event </a:t>
            </a:r>
            <a:r>
              <a:rPr lang="ko-KR" altLang="en-US" sz="2800" b="1" dirty="0">
                <a:latin typeface="+mj-ea"/>
              </a:rPr>
              <a:t>객체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32405-3512-4B9A-AF02-34184EA09066}"/>
              </a:ext>
            </a:extLst>
          </p:cNvPr>
          <p:cNvSpPr txBox="1"/>
          <p:nvPr/>
        </p:nvSpPr>
        <p:spPr>
          <a:xfrm>
            <a:off x="999334" y="1052736"/>
            <a:ext cx="10713290" cy="558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  <a:ea typeface="+mj-ea"/>
              </a:rPr>
              <a:t>    - Event</a:t>
            </a:r>
            <a:r>
              <a:rPr kumimoji="1" lang="ko-KR" altLang="en-US" sz="1500" dirty="0">
                <a:latin typeface="+mj-ea"/>
                <a:ea typeface="+mj-ea"/>
              </a:rPr>
              <a:t>기능 가운데 반드시 알고 있어야 할 핵심 프로퍼티와 메서드</a:t>
            </a: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  <a:ea typeface="+mj-ea"/>
              </a:rPr>
              <a:t>      </a:t>
            </a:r>
            <a:r>
              <a:rPr kumimoji="1" lang="en-US" altLang="ko-KR" sz="1500" b="1" dirty="0" err="1">
                <a:solidFill>
                  <a:srgbClr val="FF0000"/>
                </a:solidFill>
                <a:latin typeface="+mj-ea"/>
                <a:ea typeface="+mj-ea"/>
              </a:rPr>
              <a:t>eventPhase</a:t>
            </a:r>
            <a:r>
              <a:rPr kumimoji="1" lang="en-US" altLang="ko-KR" sz="1500" dirty="0">
                <a:latin typeface="+mj-ea"/>
                <a:ea typeface="+mj-ea"/>
              </a:rPr>
              <a:t> : </a:t>
            </a:r>
            <a:r>
              <a:rPr kumimoji="1" lang="ko-KR" altLang="en-US" sz="1500" dirty="0">
                <a:latin typeface="+mj-ea"/>
                <a:ea typeface="+mj-ea"/>
              </a:rPr>
              <a:t>현재 이벤트의 위치에 관한 정보가 담겨 있다</a:t>
            </a:r>
            <a:r>
              <a:rPr kumimoji="1" lang="en-US" altLang="ko-KR" sz="15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  <a:ea typeface="+mj-ea"/>
              </a:rPr>
              <a:t>      1 : capture</a:t>
            </a:r>
            <a:r>
              <a:rPr kumimoji="1" lang="ko-KR" altLang="en-US" sz="1500" dirty="0">
                <a:latin typeface="+mj-ea"/>
                <a:ea typeface="+mj-ea"/>
              </a:rPr>
              <a:t>단계</a:t>
            </a:r>
            <a:r>
              <a:rPr kumimoji="1" lang="en-US" altLang="ko-KR" sz="1500" dirty="0">
                <a:latin typeface="+mj-ea"/>
                <a:ea typeface="+mj-ea"/>
              </a:rPr>
              <a:t>, 2 : target</a:t>
            </a:r>
            <a:r>
              <a:rPr kumimoji="1" lang="ko-KR" altLang="en-US" sz="1500" dirty="0">
                <a:latin typeface="+mj-ea"/>
                <a:ea typeface="+mj-ea"/>
              </a:rPr>
              <a:t>단계</a:t>
            </a:r>
            <a:r>
              <a:rPr kumimoji="1" lang="en-US" altLang="ko-KR" sz="1500" dirty="0">
                <a:latin typeface="+mj-ea"/>
                <a:ea typeface="+mj-ea"/>
              </a:rPr>
              <a:t>, 3 : bubbling</a:t>
            </a:r>
            <a:r>
              <a:rPr kumimoji="1" lang="ko-KR" altLang="en-US" sz="1500" dirty="0">
                <a:latin typeface="+mj-ea"/>
                <a:ea typeface="+mj-ea"/>
              </a:rPr>
              <a:t>단계</a:t>
            </a: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F0000"/>
                </a:solidFill>
                <a:latin typeface="+mj-ea"/>
              </a:rPr>
              <a:t>      type</a:t>
            </a:r>
            <a:r>
              <a:rPr kumimoji="1" lang="en-US" altLang="ko-KR" sz="1500" dirty="0">
                <a:latin typeface="+mj-ea"/>
              </a:rPr>
              <a:t> : </a:t>
            </a:r>
            <a:r>
              <a:rPr kumimoji="1" lang="ko-KR" altLang="en-US" sz="1500" dirty="0">
                <a:latin typeface="+mj-ea"/>
              </a:rPr>
              <a:t>발생한 이벤트의 이름이다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F0000"/>
                </a:solidFill>
                <a:latin typeface="+mj-ea"/>
              </a:rPr>
              <a:t>      target</a:t>
            </a:r>
            <a:r>
              <a:rPr kumimoji="1" lang="en-US" altLang="ko-KR" sz="1500" dirty="0">
                <a:latin typeface="+mj-ea"/>
              </a:rPr>
              <a:t> : </a:t>
            </a:r>
            <a:r>
              <a:rPr kumimoji="1" lang="ko-KR" altLang="en-US" sz="1500" dirty="0">
                <a:latin typeface="+mj-ea"/>
              </a:rPr>
              <a:t>실제 이벤트를 발생시킨 대상이다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F0000"/>
                </a:solidFill>
                <a:latin typeface="+mj-ea"/>
              </a:rPr>
              <a:t>      </a:t>
            </a:r>
            <a:r>
              <a:rPr kumimoji="1" lang="en-US" altLang="ko-KR" sz="1500" b="1" dirty="0" err="1">
                <a:solidFill>
                  <a:srgbClr val="FF0000"/>
                </a:solidFill>
                <a:latin typeface="+mj-ea"/>
              </a:rPr>
              <a:t>currentTarget</a:t>
            </a:r>
            <a:r>
              <a:rPr kumimoji="1" lang="en-US" altLang="ko-KR" sz="1500" dirty="0">
                <a:latin typeface="+mj-ea"/>
              </a:rPr>
              <a:t> : </a:t>
            </a:r>
            <a:r>
              <a:rPr kumimoji="1" lang="ko-KR" altLang="en-US" sz="1500" dirty="0" err="1">
                <a:latin typeface="+mj-ea"/>
              </a:rPr>
              <a:t>캡쳐링</a:t>
            </a:r>
            <a:r>
              <a:rPr kumimoji="1" lang="ko-KR" altLang="en-US" sz="1500" dirty="0">
                <a:latin typeface="+mj-ea"/>
              </a:rPr>
              <a:t> 단계와 </a:t>
            </a:r>
            <a:r>
              <a:rPr kumimoji="1" lang="ko-KR" altLang="en-US" sz="1500" dirty="0" err="1">
                <a:latin typeface="+mj-ea"/>
              </a:rPr>
              <a:t>버블링</a:t>
            </a:r>
            <a:r>
              <a:rPr kumimoji="1" lang="ko-KR" altLang="en-US" sz="1500" dirty="0">
                <a:latin typeface="+mj-ea"/>
              </a:rPr>
              <a:t> 단계를 거치면서 만나게 되는 객체에 이벤트 </a:t>
            </a:r>
            <a:r>
              <a:rPr kumimoji="1" lang="ko-KR" altLang="en-US" sz="1500" dirty="0" err="1">
                <a:latin typeface="+mj-ea"/>
              </a:rPr>
              <a:t>리스너가</a:t>
            </a:r>
            <a:r>
              <a:rPr kumimoji="1" lang="ko-KR" altLang="en-US" sz="1500" dirty="0">
                <a:latin typeface="+mj-ea"/>
              </a:rPr>
              <a:t> 등록되어 있을 경우</a:t>
            </a:r>
            <a:r>
              <a:rPr kumimoji="1" lang="en-US" altLang="ko-KR" sz="1500" dirty="0">
                <a:latin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</a:t>
            </a:r>
            <a:r>
              <a:rPr kumimoji="1" lang="ko-KR" altLang="en-US" sz="1500" dirty="0" err="1">
                <a:latin typeface="+mj-ea"/>
              </a:rPr>
              <a:t>리스너가</a:t>
            </a:r>
            <a:r>
              <a:rPr kumimoji="1" lang="ko-KR" altLang="en-US" sz="1500" dirty="0">
                <a:latin typeface="+mj-ea"/>
              </a:rPr>
              <a:t> 실행되는데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latin typeface="+mj-ea"/>
              </a:rPr>
              <a:t>이 때 </a:t>
            </a:r>
            <a:r>
              <a:rPr kumimoji="1" lang="ko-KR" altLang="en-US" sz="1500" dirty="0" err="1">
                <a:latin typeface="+mj-ea"/>
              </a:rPr>
              <a:t>리스너를</a:t>
            </a:r>
            <a:r>
              <a:rPr kumimoji="1" lang="ko-KR" altLang="en-US" sz="1500" dirty="0">
                <a:latin typeface="+mj-ea"/>
              </a:rPr>
              <a:t> 가지고 있는 대상이 담겨 있다</a:t>
            </a:r>
            <a:r>
              <a:rPr kumimoji="1" lang="en-US" altLang="ko-KR" sz="1500" dirty="0">
                <a:latin typeface="+mj-ea"/>
              </a:rPr>
              <a:t>.</a:t>
            </a:r>
            <a:r>
              <a:rPr kumimoji="1" lang="ko-KR" altLang="en-US" sz="1500" dirty="0">
                <a:latin typeface="+mj-ea"/>
              </a:rPr>
              <a:t>이벤트 단계에 따라 </a:t>
            </a:r>
            <a:r>
              <a:rPr kumimoji="1" lang="en-US" altLang="ko-KR" sz="1500" dirty="0" err="1">
                <a:latin typeface="+mj-ea"/>
              </a:rPr>
              <a:t>targe</a:t>
            </a:r>
            <a:r>
              <a:rPr kumimoji="1" lang="ko-KR" altLang="en-US" sz="1500" dirty="0">
                <a:latin typeface="+mj-ea"/>
              </a:rPr>
              <a:t>과 </a:t>
            </a:r>
            <a:r>
              <a:rPr kumimoji="1" lang="en-US" altLang="ko-KR" sz="1500" dirty="0" err="1">
                <a:latin typeface="+mj-ea"/>
              </a:rPr>
              <a:t>currentTarget</a:t>
            </a:r>
            <a:r>
              <a:rPr kumimoji="1" lang="ko-KR" altLang="en-US" sz="1500" dirty="0">
                <a:latin typeface="+mj-ea"/>
              </a:rPr>
              <a:t>은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</a:t>
            </a:r>
            <a:r>
              <a:rPr kumimoji="1" lang="ko-KR" altLang="en-US" sz="1500" dirty="0">
                <a:latin typeface="+mj-ea"/>
              </a:rPr>
              <a:t>같을 수도 있고</a:t>
            </a:r>
            <a:r>
              <a:rPr kumimoji="1" lang="en-US" altLang="ko-KR" sz="1500" dirty="0">
                <a:latin typeface="+mj-ea"/>
              </a:rPr>
              <a:t> </a:t>
            </a:r>
            <a:r>
              <a:rPr kumimoji="1" lang="ko-KR" altLang="en-US" sz="1500" dirty="0">
                <a:latin typeface="+mj-ea"/>
              </a:rPr>
              <a:t>틀릴 수도 있다</a:t>
            </a:r>
            <a:r>
              <a:rPr kumimoji="1" lang="en-US" altLang="ko-KR" sz="1500" dirty="0">
                <a:latin typeface="+mj-ea"/>
              </a:rPr>
              <a:t>.(</a:t>
            </a:r>
            <a:r>
              <a:rPr kumimoji="1" lang="ko-KR" altLang="en-US" sz="1500" dirty="0" err="1">
                <a:latin typeface="+mj-ea"/>
              </a:rPr>
              <a:t>뒷</a:t>
            </a:r>
            <a:r>
              <a:rPr kumimoji="1" lang="ko-KR" altLang="en-US" sz="1500" dirty="0">
                <a:latin typeface="+mj-ea"/>
              </a:rPr>
              <a:t> 부분에 나오니 상세히 설명하겠다</a:t>
            </a:r>
            <a:r>
              <a:rPr kumimoji="1" lang="en-US" altLang="ko-KR" sz="1500" dirty="0">
                <a:latin typeface="+mj-ea"/>
              </a:rPr>
              <a:t>.)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F0000"/>
                </a:solidFill>
                <a:latin typeface="+mj-ea"/>
              </a:rPr>
              <a:t>      cancelable, </a:t>
            </a:r>
            <a:r>
              <a:rPr kumimoji="1" lang="en-US" altLang="ko-KR" sz="1500" b="1" dirty="0" err="1">
                <a:solidFill>
                  <a:srgbClr val="FF0000"/>
                </a:solidFill>
                <a:latin typeface="+mj-ea"/>
              </a:rPr>
              <a:t>preventDefault</a:t>
            </a:r>
            <a:r>
              <a:rPr kumimoji="1" lang="en-US" altLang="ko-KR" sz="1500" b="1" dirty="0">
                <a:solidFill>
                  <a:srgbClr val="FF0000"/>
                </a:solidFill>
                <a:latin typeface="+mj-ea"/>
              </a:rPr>
              <a:t>()</a:t>
            </a:r>
            <a:r>
              <a:rPr kumimoji="1" lang="en-US" altLang="ko-KR" sz="1500" dirty="0">
                <a:latin typeface="+mj-ea"/>
              </a:rPr>
              <a:t> : </a:t>
            </a:r>
            <a:r>
              <a:rPr kumimoji="1" lang="ko-KR" altLang="en-US" sz="1500" dirty="0">
                <a:latin typeface="+mj-ea"/>
              </a:rPr>
              <a:t>이 프로퍼티와 메서드를 이해하려면 기본 행동</a:t>
            </a:r>
            <a:r>
              <a:rPr kumimoji="1" lang="en-US" altLang="ko-KR" sz="1500" dirty="0">
                <a:latin typeface="+mj-ea"/>
              </a:rPr>
              <a:t>(default behavior)</a:t>
            </a:r>
            <a:r>
              <a:rPr kumimoji="1" lang="ko-KR" altLang="en-US" sz="1500" dirty="0">
                <a:latin typeface="+mj-ea"/>
              </a:rPr>
              <a:t>에 대하여 알아야 한다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</a:t>
            </a:r>
            <a:r>
              <a:rPr kumimoji="1" lang="ko-KR" altLang="en-US" sz="1500" dirty="0">
                <a:latin typeface="+mj-ea"/>
              </a:rPr>
              <a:t>기본 행동이란</a:t>
            </a:r>
            <a:r>
              <a:rPr kumimoji="1" lang="en-US" altLang="ko-KR" sz="1500" dirty="0">
                <a:latin typeface="+mj-ea"/>
              </a:rPr>
              <a:t>? </a:t>
            </a:r>
            <a:r>
              <a:rPr kumimoji="1" lang="ko-KR" altLang="en-US" sz="1500" dirty="0">
                <a:latin typeface="+mj-ea"/>
              </a:rPr>
              <a:t>특정 이벤트 발생 후 실행되는 기능을 말한다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</a:t>
            </a:r>
            <a:r>
              <a:rPr kumimoji="1" lang="ko-KR" altLang="en-US" sz="1500" dirty="0">
                <a:latin typeface="+mj-ea"/>
              </a:rPr>
              <a:t>예를 들면</a:t>
            </a:r>
            <a:r>
              <a:rPr kumimoji="1" lang="en-US" altLang="ko-KR" sz="1500" dirty="0">
                <a:latin typeface="+mj-ea"/>
              </a:rPr>
              <a:t>, &lt;a </a:t>
            </a:r>
            <a:r>
              <a:rPr kumimoji="1" lang="en-US" altLang="ko-KR" sz="1500" dirty="0" err="1">
                <a:latin typeface="+mj-ea"/>
              </a:rPr>
              <a:t>href</a:t>
            </a:r>
            <a:r>
              <a:rPr kumimoji="1" lang="en-US" altLang="ko-KR" sz="1500" dirty="0">
                <a:latin typeface="+mj-ea"/>
              </a:rPr>
              <a:t>=</a:t>
            </a:r>
            <a:r>
              <a:rPr kumimoji="1" lang="en-US" altLang="ko-KR" sz="1500" dirty="0">
                <a:latin typeface="+mj-ea"/>
                <a:hlinkClick r:id="rId2"/>
              </a:rPr>
              <a:t>http://www.naver.com</a:t>
            </a:r>
            <a:r>
              <a:rPr kumimoji="1" lang="en-US" altLang="ko-KR" sz="1500" dirty="0">
                <a:latin typeface="+mj-ea"/>
              </a:rPr>
              <a:t>&gt;</a:t>
            </a:r>
            <a:r>
              <a:rPr kumimoji="1" lang="ko-KR" altLang="en-US" sz="1500" dirty="0">
                <a:latin typeface="+mj-ea"/>
              </a:rPr>
              <a:t>네이버</a:t>
            </a:r>
            <a:r>
              <a:rPr kumimoji="1" lang="en-US" altLang="ko-KR" sz="1500" dirty="0">
                <a:latin typeface="+mj-ea"/>
              </a:rPr>
              <a:t>&lt;/a&gt; </a:t>
            </a:r>
            <a:r>
              <a:rPr kumimoji="1" lang="ko-KR" altLang="en-US" sz="1500" dirty="0">
                <a:latin typeface="+mj-ea"/>
              </a:rPr>
              <a:t>태그에서 링크를 클릭하면 네이버페이지로 이동한다</a:t>
            </a:r>
            <a:r>
              <a:rPr kumimoji="1" lang="en-US" altLang="ko-KR" sz="1500" dirty="0">
                <a:latin typeface="+mj-ea"/>
              </a:rPr>
              <a:t>. </a:t>
            </a:r>
            <a:r>
              <a:rPr kumimoji="1" lang="ko-KR" altLang="en-US" sz="1500" dirty="0">
                <a:latin typeface="+mj-ea"/>
              </a:rPr>
              <a:t>바로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</a:t>
            </a:r>
            <a:r>
              <a:rPr kumimoji="1" lang="ko-KR" altLang="en-US" sz="1500" dirty="0">
                <a:latin typeface="+mj-ea"/>
              </a:rPr>
              <a:t>클릭 후 해당 링크로 이동하는 행동이 기본 행동 중 하나이다</a:t>
            </a:r>
            <a:r>
              <a:rPr kumimoji="1" lang="en-US" altLang="ko-KR" sz="1500" dirty="0">
                <a:latin typeface="+mj-ea"/>
              </a:rPr>
              <a:t>.</a:t>
            </a:r>
            <a:r>
              <a:rPr kumimoji="1" lang="ko-KR" altLang="en-US" sz="1500" dirty="0">
                <a:latin typeface="+mj-ea"/>
              </a:rPr>
              <a:t>이 때 기본행동을 취소하게 되면 링크 이동이 발생하지 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</a:t>
            </a:r>
            <a:r>
              <a:rPr kumimoji="1" lang="ko-KR" altLang="en-US" sz="1500" dirty="0">
                <a:latin typeface="+mj-ea"/>
              </a:rPr>
              <a:t>않는다</a:t>
            </a:r>
            <a:r>
              <a:rPr kumimoji="1" lang="en-US" altLang="ko-KR" sz="1500" dirty="0">
                <a:latin typeface="+mj-ea"/>
              </a:rPr>
              <a:t>. </a:t>
            </a:r>
            <a:r>
              <a:rPr kumimoji="1" lang="ko-KR" altLang="en-US" sz="1500" dirty="0">
                <a:latin typeface="+mj-ea"/>
              </a:rPr>
              <a:t>기본 행동은 </a:t>
            </a:r>
            <a:r>
              <a:rPr kumimoji="1" lang="en-US" altLang="ko-KR" sz="1500" dirty="0">
                <a:latin typeface="+mj-ea"/>
              </a:rPr>
              <a:t>cancelable</a:t>
            </a:r>
            <a:r>
              <a:rPr kumimoji="1" lang="ko-KR" altLang="en-US" sz="1500" dirty="0">
                <a:latin typeface="+mj-ea"/>
              </a:rPr>
              <a:t>프로퍼티 값이 </a:t>
            </a:r>
            <a:r>
              <a:rPr kumimoji="1" lang="en-US" altLang="ko-KR" sz="1500" dirty="0">
                <a:latin typeface="+mj-ea"/>
              </a:rPr>
              <a:t>true</a:t>
            </a:r>
            <a:r>
              <a:rPr kumimoji="1" lang="ko-KR" altLang="en-US" sz="1500" dirty="0">
                <a:latin typeface="+mj-ea"/>
              </a:rPr>
              <a:t>인 경우 </a:t>
            </a:r>
            <a:r>
              <a:rPr kumimoji="1" lang="en-US" altLang="ko-KR" sz="1500" dirty="0" err="1">
                <a:latin typeface="+mj-ea"/>
              </a:rPr>
              <a:t>preventDefault</a:t>
            </a:r>
            <a:r>
              <a:rPr kumimoji="1" lang="en-US" altLang="ko-KR" sz="1500" dirty="0">
                <a:latin typeface="+mj-ea"/>
              </a:rPr>
              <a:t>()</a:t>
            </a:r>
            <a:r>
              <a:rPr kumimoji="1" lang="ko-KR" altLang="en-US" sz="1500" dirty="0">
                <a:latin typeface="+mj-ea"/>
              </a:rPr>
              <a:t>를 이용해 기본 행동이 실행되지 않게 취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</a:t>
            </a:r>
            <a:r>
              <a:rPr kumimoji="1" lang="ko-KR" altLang="en-US" sz="1500" dirty="0">
                <a:latin typeface="+mj-ea"/>
              </a:rPr>
              <a:t>소할 수 있다</a:t>
            </a:r>
            <a:r>
              <a:rPr kumimoji="1" lang="en-US" altLang="ko-KR" sz="1500" dirty="0">
                <a:latin typeface="+mj-ea"/>
              </a:rPr>
              <a:t>.(</a:t>
            </a:r>
            <a:r>
              <a:rPr kumimoji="1" lang="ko-KR" altLang="en-US" sz="1500" dirty="0">
                <a:latin typeface="+mj-ea"/>
              </a:rPr>
              <a:t>역시 뒤에서 자세하게 알아보도록 하자</a:t>
            </a:r>
            <a:r>
              <a:rPr kumimoji="1" lang="en-US" altLang="ko-KR" sz="1500" dirty="0">
                <a:latin typeface="+mj-ea"/>
              </a:rPr>
              <a:t>.)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solidFill>
                  <a:srgbClr val="FF0000"/>
                </a:solidFill>
                <a:latin typeface="+mj-ea"/>
              </a:rPr>
              <a:t>      bubbles, </a:t>
            </a:r>
            <a:r>
              <a:rPr kumimoji="1" lang="en-US" altLang="ko-KR" sz="1500" b="1" dirty="0" err="1">
                <a:solidFill>
                  <a:srgbClr val="FF0000"/>
                </a:solidFill>
                <a:latin typeface="+mj-ea"/>
              </a:rPr>
              <a:t>stopPropagation</a:t>
            </a:r>
            <a:r>
              <a:rPr kumimoji="1" lang="en-US" altLang="ko-KR" sz="1500" b="1" dirty="0">
                <a:solidFill>
                  <a:srgbClr val="FF0000"/>
                </a:solidFill>
                <a:latin typeface="+mj-ea"/>
              </a:rPr>
              <a:t>()</a:t>
            </a:r>
            <a:r>
              <a:rPr kumimoji="1" lang="en-US" altLang="ko-KR" sz="1500" dirty="0">
                <a:latin typeface="+mj-ea"/>
              </a:rPr>
              <a:t> : bubbles</a:t>
            </a:r>
            <a:r>
              <a:rPr kumimoji="1" lang="ko-KR" altLang="en-US" sz="1500" dirty="0">
                <a:latin typeface="+mj-ea"/>
              </a:rPr>
              <a:t>가 </a:t>
            </a:r>
            <a:r>
              <a:rPr kumimoji="1" lang="en-US" altLang="ko-KR" sz="1500" dirty="0">
                <a:latin typeface="+mj-ea"/>
              </a:rPr>
              <a:t>true</a:t>
            </a:r>
            <a:r>
              <a:rPr kumimoji="1" lang="ko-KR" altLang="en-US" sz="1500" dirty="0">
                <a:latin typeface="+mj-ea"/>
              </a:rPr>
              <a:t>라면 현재 발생한 이벤트는 버블링이 발생하는 이벤트이며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latin typeface="+mj-ea"/>
              </a:rPr>
              <a:t>이 때 버블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  <a:ea typeface="+mj-ea"/>
              </a:rPr>
              <a:t>      </a:t>
            </a:r>
            <a:r>
              <a:rPr kumimoji="1" lang="ko-KR" altLang="en-US" sz="1500" dirty="0">
                <a:latin typeface="+mj-ea"/>
                <a:ea typeface="+mj-ea"/>
              </a:rPr>
              <a:t>링 도중에 중지시켜야 하는 경우 </a:t>
            </a:r>
            <a:r>
              <a:rPr kumimoji="1" lang="en-US" altLang="ko-KR" sz="1500" dirty="0" err="1">
                <a:latin typeface="+mj-ea"/>
                <a:ea typeface="+mj-ea"/>
              </a:rPr>
              <a:t>stopPropagation</a:t>
            </a:r>
            <a:r>
              <a:rPr kumimoji="1" lang="en-US" altLang="ko-KR" sz="1500" dirty="0">
                <a:latin typeface="+mj-ea"/>
                <a:ea typeface="+mj-ea"/>
              </a:rPr>
              <a:t>()</a:t>
            </a:r>
            <a:r>
              <a:rPr kumimoji="1" lang="ko-KR" altLang="en-US" sz="1500" dirty="0">
                <a:latin typeface="+mj-ea"/>
                <a:ea typeface="+mj-ea"/>
              </a:rPr>
              <a:t>메서드를 사용하면 된다</a:t>
            </a:r>
            <a:r>
              <a:rPr kumimoji="1" lang="en-US" altLang="ko-KR" sz="1500" dirty="0">
                <a:latin typeface="+mj-ea"/>
                <a:ea typeface="+mj-ea"/>
              </a:rPr>
              <a:t>.(</a:t>
            </a:r>
            <a:r>
              <a:rPr kumimoji="1" lang="ko-KR" altLang="en-US" sz="1500" dirty="0">
                <a:latin typeface="+mj-ea"/>
                <a:ea typeface="+mj-ea"/>
              </a:rPr>
              <a:t>역시 뒤에 나온다</a:t>
            </a:r>
            <a:r>
              <a:rPr kumimoji="1" lang="en-US" altLang="ko-KR" sz="1500" dirty="0">
                <a:latin typeface="+mj-ea"/>
                <a:ea typeface="+mj-ea"/>
              </a:rPr>
              <a:t>.)           </a:t>
            </a:r>
            <a:r>
              <a:rPr kumimoji="1" lang="ko-KR" altLang="en-US" sz="1500" dirty="0">
                <a:latin typeface="+mj-ea"/>
                <a:ea typeface="+mj-ea"/>
              </a:rPr>
              <a:t> </a:t>
            </a:r>
            <a:endParaRPr kumimoji="1" lang="en-US" altLang="ko-KR" sz="1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175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4. Event </a:t>
            </a:r>
            <a:r>
              <a:rPr lang="ko-KR" altLang="en-US" sz="2800" b="1" dirty="0">
                <a:latin typeface="+mj-ea"/>
              </a:rPr>
              <a:t>객체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32405-3512-4B9A-AF02-34184EA09066}"/>
              </a:ext>
            </a:extLst>
          </p:cNvPr>
          <p:cNvSpPr txBox="1"/>
          <p:nvPr/>
        </p:nvSpPr>
        <p:spPr>
          <a:xfrm>
            <a:off x="999334" y="1052736"/>
            <a:ext cx="1071329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  <a:ea typeface="+mj-ea"/>
              </a:rPr>
              <a:t>    * </a:t>
            </a:r>
            <a:r>
              <a:rPr kumimoji="1" lang="ko-KR" altLang="en-US" sz="1500" dirty="0">
                <a:latin typeface="+mj-ea"/>
                <a:ea typeface="+mj-ea"/>
              </a:rPr>
              <a:t>참고 명세서</a:t>
            </a:r>
            <a:endParaRPr kumimoji="1" lang="en-US" altLang="ko-KR" sz="1500" dirty="0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38CB112-9797-4ECB-8E52-6E2264292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294458"/>
              </p:ext>
            </p:extLst>
          </p:nvPr>
        </p:nvGraphicFramePr>
        <p:xfrm>
          <a:off x="1310705" y="1479874"/>
          <a:ext cx="636947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541">
                  <a:extLst>
                    <a:ext uri="{9D8B030D-6E8A-4147-A177-3AD203B41FA5}">
                      <a16:colId xmlns:a16="http://schemas.microsoft.com/office/drawing/2014/main" val="4108116016"/>
                    </a:ext>
                  </a:extLst>
                </a:gridCol>
                <a:gridCol w="2202658">
                  <a:extLst>
                    <a:ext uri="{9D8B030D-6E8A-4147-A177-3AD203B41FA5}">
                      <a16:colId xmlns:a16="http://schemas.microsoft.com/office/drawing/2014/main" val="1955705474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896364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EventType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Bubbles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Cancelable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90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0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click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mousedown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189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mouseover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61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mousemove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73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483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scroll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3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focus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93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70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52736"/>
            <a:ext cx="10713290" cy="384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1. </a:t>
            </a:r>
            <a:r>
              <a:rPr kumimoji="1" lang="ko-KR" altLang="en-US" b="1" dirty="0"/>
              <a:t>일반 이벤트 등록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</a:rPr>
              <a:t>    ① 설명</a:t>
            </a:r>
            <a:r>
              <a:rPr kumimoji="1" lang="en-US" altLang="ko-KR" sz="1500" dirty="0">
                <a:latin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</a:t>
            </a:r>
            <a:r>
              <a:rPr kumimoji="1" lang="ko-KR" altLang="en-US" sz="1500" dirty="0">
                <a:latin typeface="+mj-ea"/>
              </a:rPr>
              <a:t>지금까지 등록한 방법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</a:t>
            </a:r>
            <a:r>
              <a:rPr kumimoji="1" lang="ko-KR" altLang="en-US" sz="1500" dirty="0">
                <a:latin typeface="+mj-ea"/>
              </a:rPr>
              <a:t>② 이벤트 등록 방법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$</a:t>
            </a:r>
            <a:r>
              <a:rPr kumimoji="1" lang="ko-KR" altLang="en-US" sz="1500" dirty="0">
                <a:latin typeface="+mj-ea"/>
              </a:rPr>
              <a:t>대상</a:t>
            </a:r>
            <a:r>
              <a:rPr kumimoji="1" lang="en-US" altLang="ko-KR" sz="1500" dirty="0">
                <a:latin typeface="+mj-ea"/>
              </a:rPr>
              <a:t>.on(“</a:t>
            </a:r>
            <a:r>
              <a:rPr kumimoji="1" lang="ko-KR" altLang="en-US" sz="1500" dirty="0">
                <a:latin typeface="+mj-ea"/>
              </a:rPr>
              <a:t>이벤트 이름</a:t>
            </a:r>
            <a:r>
              <a:rPr kumimoji="1" lang="en-US" altLang="ko-KR" sz="1500" dirty="0">
                <a:latin typeface="+mj-ea"/>
              </a:rPr>
              <a:t>”, </a:t>
            </a:r>
            <a:r>
              <a:rPr kumimoji="1" lang="ko-KR" altLang="en-US" sz="1500" dirty="0" err="1">
                <a:latin typeface="+mj-ea"/>
              </a:rPr>
              <a:t>리스너</a:t>
            </a:r>
            <a:r>
              <a:rPr kumimoji="1" lang="en-US" altLang="ko-KR" sz="1500" dirty="0">
                <a:latin typeface="+mj-ea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 on()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메서드를 이용해서 등록하는 방법은 가장 일반적인 방법이다</a:t>
            </a:r>
            <a:r>
              <a:rPr kumimoji="1" lang="en-US" altLang="ko-KR" sz="1500" dirty="0">
                <a:latin typeface="+mj-ea"/>
              </a:rPr>
              <a:t>. </a:t>
            </a:r>
            <a:r>
              <a:rPr kumimoji="1" lang="ko-KR" altLang="en-US" sz="1500" dirty="0">
                <a:latin typeface="+mj-ea"/>
              </a:rPr>
              <a:t> </a:t>
            </a:r>
            <a:r>
              <a:rPr kumimoji="1" lang="en-US" altLang="ko-KR" sz="1500" dirty="0">
                <a:latin typeface="+mj-ea"/>
              </a:rPr>
              <a:t>jQuery 1.6</a:t>
            </a:r>
            <a:r>
              <a:rPr kumimoji="1" lang="ko-KR" altLang="en-US" sz="1500" dirty="0">
                <a:latin typeface="+mj-ea"/>
              </a:rPr>
              <a:t>까지는 </a:t>
            </a:r>
            <a:r>
              <a:rPr kumimoji="1" lang="en-US" altLang="ko-KR" sz="1500" dirty="0">
                <a:latin typeface="+mj-ea"/>
              </a:rPr>
              <a:t>bind()</a:t>
            </a:r>
            <a:r>
              <a:rPr kumimoji="1" lang="ko-KR" altLang="en-US" sz="1500" dirty="0">
                <a:latin typeface="+mj-ea"/>
              </a:rPr>
              <a:t>를 사용했지만</a:t>
            </a:r>
            <a:r>
              <a:rPr kumimoji="1" lang="en-US" altLang="ko-KR" sz="1500" dirty="0">
                <a:latin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1.7</a:t>
            </a:r>
            <a:r>
              <a:rPr kumimoji="1" lang="ko-KR" altLang="en-US" sz="1500" dirty="0">
                <a:latin typeface="+mj-ea"/>
              </a:rPr>
              <a:t>이후 </a:t>
            </a:r>
            <a:r>
              <a:rPr kumimoji="1" lang="en-US" altLang="ko-KR" sz="1500" dirty="0">
                <a:latin typeface="+mj-ea"/>
              </a:rPr>
              <a:t>on()</a:t>
            </a:r>
            <a:r>
              <a:rPr kumimoji="1" lang="ko-KR" altLang="en-US" sz="1500" dirty="0">
                <a:latin typeface="+mj-ea"/>
              </a:rPr>
              <a:t>으로 변경되었다</a:t>
            </a:r>
            <a:r>
              <a:rPr kumimoji="1" lang="en-US" altLang="ko-KR" sz="1500" dirty="0">
                <a:latin typeface="+mj-ea"/>
              </a:rPr>
              <a:t>. </a:t>
            </a:r>
            <a:r>
              <a:rPr kumimoji="1" lang="ko-KR" altLang="en-US" sz="1500" dirty="0">
                <a:latin typeface="+mj-ea"/>
              </a:rPr>
              <a:t>이와 동시에 </a:t>
            </a:r>
            <a:r>
              <a:rPr kumimoji="1" lang="en-US" altLang="ko-KR" sz="1500" dirty="0">
                <a:latin typeface="+mj-ea"/>
              </a:rPr>
              <a:t>live(), delegate() </a:t>
            </a:r>
            <a:r>
              <a:rPr kumimoji="1" lang="ko-KR" altLang="en-US" sz="1500" dirty="0">
                <a:latin typeface="+mj-ea"/>
              </a:rPr>
              <a:t>등의 이벤트 메서드가 </a:t>
            </a:r>
            <a:r>
              <a:rPr kumimoji="1" lang="en-US" altLang="ko-KR" sz="1500" dirty="0">
                <a:latin typeface="+mj-ea"/>
              </a:rPr>
              <a:t>on()</a:t>
            </a:r>
            <a:r>
              <a:rPr kumimoji="1" lang="ko-KR" altLang="en-US" sz="1500" dirty="0">
                <a:latin typeface="+mj-ea"/>
              </a:rPr>
              <a:t>메서드 하나로 통합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되었다</a:t>
            </a:r>
            <a:r>
              <a:rPr kumimoji="1" lang="en-US" altLang="ko-KR" sz="1500" dirty="0">
                <a:latin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300" dirty="0">
                <a:latin typeface="+mj-ea"/>
              </a:rPr>
              <a:t>참고 </a:t>
            </a:r>
            <a:r>
              <a:rPr kumimoji="1" lang="en-US" altLang="ko-KR" sz="1300" dirty="0">
                <a:latin typeface="+mj-ea"/>
              </a:rPr>
              <a:t>: live()</a:t>
            </a:r>
            <a:r>
              <a:rPr kumimoji="1" lang="ko-KR" altLang="en-US" sz="1300" dirty="0">
                <a:latin typeface="+mj-ea"/>
              </a:rPr>
              <a:t>는 웹문서에 존재하는 노드 요소가 현재는 존재하지 않으나 추후 이벤트 또는 비동기 방식으로 인하여 새롭게 생성</a:t>
            </a:r>
            <a:endParaRPr kumimoji="1" lang="en-US" altLang="ko-KR" sz="13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+mj-ea"/>
              </a:rPr>
              <a:t>         </a:t>
            </a:r>
            <a:r>
              <a:rPr kumimoji="1" lang="ko-KR" altLang="en-US" sz="1300" dirty="0">
                <a:latin typeface="+mj-ea"/>
              </a:rPr>
              <a:t>되는 경우에 대비하여 사용했었다</a:t>
            </a:r>
            <a:r>
              <a:rPr kumimoji="1" lang="en-US" altLang="ko-KR" sz="1300" dirty="0">
                <a:latin typeface="+mj-ea"/>
              </a:rPr>
              <a:t>.</a:t>
            </a:r>
            <a:r>
              <a:rPr kumimoji="1" lang="ko-KR" altLang="en-US" sz="1300" dirty="0">
                <a:latin typeface="+mj-ea"/>
              </a:rPr>
              <a:t>다시 말해 현재 없는 노드에 이벤트 예약을 </a:t>
            </a:r>
            <a:r>
              <a:rPr kumimoji="1" lang="ko-KR" altLang="en-US" sz="1300" dirty="0" err="1">
                <a:latin typeface="+mj-ea"/>
              </a:rPr>
              <a:t>걸어두는</a:t>
            </a:r>
            <a:r>
              <a:rPr kumimoji="1" lang="ko-KR" altLang="en-US" sz="1300" dirty="0">
                <a:latin typeface="+mj-ea"/>
              </a:rPr>
              <a:t> 것이다</a:t>
            </a:r>
            <a:r>
              <a:rPr kumimoji="1" lang="en-US" altLang="ko-KR" sz="1300" dirty="0">
                <a:latin typeface="+mj-ea"/>
              </a:rPr>
              <a:t>. delegate()</a:t>
            </a:r>
            <a:r>
              <a:rPr kumimoji="1" lang="ko-KR" altLang="en-US" sz="1300" dirty="0">
                <a:latin typeface="+mj-ea"/>
              </a:rPr>
              <a:t>는 앞으로 새로 만들</a:t>
            </a:r>
            <a:endParaRPr kumimoji="1" lang="en-US" altLang="ko-KR" sz="13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+mj-ea"/>
              </a:rPr>
              <a:t>         </a:t>
            </a:r>
            <a:r>
              <a:rPr kumimoji="1" lang="ko-KR" altLang="en-US" sz="1300" dirty="0">
                <a:latin typeface="+mj-ea"/>
              </a:rPr>
              <a:t>어질 노드 요소에 이벤트 </a:t>
            </a:r>
            <a:r>
              <a:rPr kumimoji="1" lang="ko-KR" altLang="en-US" sz="1300" dirty="0" err="1">
                <a:latin typeface="+mj-ea"/>
              </a:rPr>
              <a:t>핸들러</a:t>
            </a:r>
            <a:r>
              <a:rPr kumimoji="1" lang="ko-KR" altLang="en-US" sz="1300" dirty="0">
                <a:latin typeface="+mj-ea"/>
              </a:rPr>
              <a:t> 함수를 연결하는 기능을 한다</a:t>
            </a:r>
            <a:r>
              <a:rPr kumimoji="1" lang="en-US" altLang="ko-KR" sz="1300" dirty="0">
                <a:latin typeface="+mj-ea"/>
              </a:rPr>
              <a:t>. </a:t>
            </a:r>
            <a:r>
              <a:rPr kumimoji="1" lang="ko-KR" altLang="en-US" sz="1300" dirty="0">
                <a:solidFill>
                  <a:srgbClr val="FF0000"/>
                </a:solidFill>
                <a:latin typeface="+mj-ea"/>
              </a:rPr>
              <a:t>생각치 말고 앞으로는 </a:t>
            </a:r>
            <a:r>
              <a:rPr kumimoji="1" lang="en-US" altLang="ko-KR" sz="1300" dirty="0">
                <a:solidFill>
                  <a:srgbClr val="FF0000"/>
                </a:solidFill>
                <a:latin typeface="+mj-ea"/>
              </a:rPr>
              <a:t>on()</a:t>
            </a:r>
            <a:r>
              <a:rPr kumimoji="1" lang="ko-KR" altLang="en-US" sz="1300" dirty="0">
                <a:solidFill>
                  <a:srgbClr val="FF0000"/>
                </a:solidFill>
                <a:latin typeface="+mj-ea"/>
              </a:rPr>
              <a:t>에</a:t>
            </a:r>
            <a:r>
              <a:rPr kumimoji="1" lang="en-US" altLang="ko-KR" sz="1300" dirty="0">
                <a:solidFill>
                  <a:srgbClr val="FF0000"/>
                </a:solidFill>
                <a:latin typeface="+mj-ea"/>
              </a:rPr>
              <a:t> </a:t>
            </a:r>
            <a:r>
              <a:rPr kumimoji="1" lang="ko-KR" altLang="en-US" sz="1300" dirty="0">
                <a:solidFill>
                  <a:srgbClr val="FF0000"/>
                </a:solidFill>
                <a:latin typeface="+mj-ea"/>
              </a:rPr>
              <a:t>충실하면 될 것으로 보인다</a:t>
            </a:r>
            <a:r>
              <a:rPr kumimoji="1" lang="en-US" altLang="ko-KR" sz="1300" dirty="0">
                <a:solidFill>
                  <a:srgbClr val="FF0000"/>
                </a:solidFill>
                <a:latin typeface="+mj-ea"/>
              </a:rPr>
              <a:t>.</a:t>
            </a:r>
            <a:endParaRPr kumimoji="1" lang="en-US" altLang="ko-KR" sz="1300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AF7799-2F82-4DC4-9084-BE02A653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4898084"/>
            <a:ext cx="1800200" cy="1566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116651-D4FE-4763-8A7F-94E49909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4896583"/>
            <a:ext cx="4464496" cy="1561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8465E7-82E3-431E-9FF8-024882B2BA92}"/>
              </a:ext>
            </a:extLst>
          </p:cNvPr>
          <p:cNvSpPr txBox="1"/>
          <p:nvPr/>
        </p:nvSpPr>
        <p:spPr>
          <a:xfrm>
            <a:off x="8495943" y="5431692"/>
            <a:ext cx="27318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j-ea"/>
                <a:ea typeface="+mj-ea"/>
              </a:rPr>
              <a:t>좌측은 모든 </a:t>
            </a:r>
            <a:r>
              <a:rPr lang="en-US" altLang="ko-KR" sz="1300" dirty="0">
                <a:latin typeface="+mj-ea"/>
                <a:ea typeface="+mj-ea"/>
              </a:rPr>
              <a:t>li</a:t>
            </a:r>
            <a:r>
              <a:rPr lang="ko-KR" altLang="en-US" sz="1300" dirty="0">
                <a:latin typeface="+mj-ea"/>
                <a:ea typeface="+mj-ea"/>
              </a:rPr>
              <a:t>노드에 클릭 이벤트 </a:t>
            </a:r>
            <a:endParaRPr lang="en-US" altLang="ko-KR" sz="1300" dirty="0">
              <a:latin typeface="+mj-ea"/>
              <a:ea typeface="+mj-ea"/>
            </a:endParaRPr>
          </a:p>
          <a:p>
            <a:r>
              <a:rPr lang="ko-KR" altLang="en-US" sz="1300" dirty="0" err="1">
                <a:latin typeface="+mj-ea"/>
                <a:ea typeface="+mj-ea"/>
              </a:rPr>
              <a:t>리스너를</a:t>
            </a:r>
            <a:r>
              <a:rPr lang="ko-KR" altLang="en-US" sz="1300" dirty="0">
                <a:latin typeface="+mj-ea"/>
                <a:ea typeface="+mj-ea"/>
              </a:rPr>
              <a:t> 등록하는 것과 동일하다</a:t>
            </a:r>
            <a:r>
              <a:rPr lang="en-US" altLang="ko-KR" sz="1300" dirty="0">
                <a:latin typeface="+mj-ea"/>
                <a:ea typeface="+mj-ea"/>
              </a:rPr>
              <a:t>.</a:t>
            </a:r>
            <a:endParaRPr lang="ko-KR" altLang="en-US" sz="13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901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52736"/>
            <a:ext cx="10713290" cy="3240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 </a:t>
            </a:r>
            <a:r>
              <a:rPr kumimoji="1" lang="ko-KR" altLang="en-US" b="1" dirty="0"/>
              <a:t>단축 이벤트 등록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</a:rPr>
              <a:t>    ① 설명</a:t>
            </a:r>
            <a:r>
              <a:rPr kumimoji="1" lang="en-US" altLang="ko-KR" sz="1500" dirty="0">
                <a:latin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jQuery</a:t>
            </a:r>
            <a:r>
              <a:rPr kumimoji="1" lang="ko-KR" altLang="en-US" sz="1500" dirty="0">
                <a:latin typeface="+mj-ea"/>
              </a:rPr>
              <a:t>에서는 일반적으로 많이 사용하는 이벤트를 좀 더 쉽게 사용할 수 있게 단축 이벤트 메서드를 가지고 있다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</a:t>
            </a:r>
            <a:r>
              <a:rPr kumimoji="1" lang="ko-KR" altLang="en-US" sz="1500" dirty="0">
                <a:latin typeface="+mj-ea"/>
              </a:rPr>
              <a:t>예를 들면</a:t>
            </a:r>
            <a:r>
              <a:rPr kumimoji="1" lang="en-US" altLang="ko-KR" sz="1500" dirty="0">
                <a:latin typeface="+mj-ea"/>
              </a:rPr>
              <a:t>, click </a:t>
            </a:r>
            <a:r>
              <a:rPr kumimoji="1" lang="ko-KR" altLang="en-US" sz="1500" dirty="0">
                <a:latin typeface="+mj-ea"/>
              </a:rPr>
              <a:t>이벤트를 등록하는 경우 단축이벤트 메서드를 사용하면 간결하게 사용할 수 있다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$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대상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.on(“click”, function(){});   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 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$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대상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.click(function(){});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</a:t>
            </a:r>
            <a:r>
              <a:rPr kumimoji="1" lang="ko-KR" altLang="en-US" sz="1500" dirty="0">
                <a:latin typeface="+mj-ea"/>
              </a:rPr>
              <a:t>참고로 단축 이벤트 메서드 내부에서는 </a:t>
            </a:r>
            <a:r>
              <a:rPr kumimoji="1" lang="en-US" altLang="ko-KR" sz="1500" dirty="0">
                <a:latin typeface="+mj-ea"/>
              </a:rPr>
              <a:t>on()</a:t>
            </a:r>
            <a:r>
              <a:rPr kumimoji="1" lang="ko-KR" altLang="en-US" sz="1500" dirty="0">
                <a:latin typeface="+mj-ea"/>
              </a:rPr>
              <a:t>메서드를 사용한다</a:t>
            </a:r>
            <a:r>
              <a:rPr kumimoji="1" lang="en-US" altLang="ko-KR" sz="1500" dirty="0">
                <a:latin typeface="+mj-ea"/>
              </a:rPr>
              <a:t>.</a:t>
            </a:r>
            <a:r>
              <a:rPr kumimoji="1" lang="ko-KR" altLang="en-US" sz="1500" dirty="0">
                <a:latin typeface="+mj-ea"/>
              </a:rPr>
              <a:t>하여 </a:t>
            </a:r>
            <a:r>
              <a:rPr kumimoji="1" lang="en-US" altLang="ko-KR" sz="1500" dirty="0">
                <a:latin typeface="+mj-ea"/>
              </a:rPr>
              <a:t>2</a:t>
            </a:r>
            <a:r>
              <a:rPr kumimoji="1" lang="ko-KR" altLang="en-US" sz="1500" dirty="0">
                <a:latin typeface="+mj-ea"/>
              </a:rPr>
              <a:t>가지 중 편한 것을 선택하여 사용하면 된다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</a:t>
            </a:r>
            <a:r>
              <a:rPr kumimoji="1" lang="ko-KR" altLang="en-US" sz="1500" dirty="0">
                <a:latin typeface="+mj-ea"/>
              </a:rPr>
              <a:t>② 단축 이벤트 목록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blur,</a:t>
            </a:r>
            <a:r>
              <a:rPr kumimoji="1" lang="ko-KR" altLang="en-US" sz="1500" dirty="0">
                <a:latin typeface="+mj-ea"/>
              </a:rPr>
              <a:t> </a:t>
            </a:r>
            <a:r>
              <a:rPr kumimoji="1" lang="en-US" altLang="ko-KR" sz="1500" dirty="0">
                <a:latin typeface="+mj-ea"/>
              </a:rPr>
              <a:t>change,</a:t>
            </a:r>
            <a:r>
              <a:rPr kumimoji="1" lang="ko-KR" altLang="en-US" sz="1500" dirty="0">
                <a:latin typeface="+mj-ea"/>
              </a:rPr>
              <a:t> </a:t>
            </a:r>
            <a:r>
              <a:rPr kumimoji="1" lang="en-US" altLang="ko-KR" sz="1500" dirty="0">
                <a:latin typeface="+mj-ea"/>
              </a:rPr>
              <a:t>load, unload, resize, scroll, select, submit, click, </a:t>
            </a:r>
            <a:r>
              <a:rPr kumimoji="1" lang="en-US" altLang="ko-KR" sz="1500" dirty="0" err="1">
                <a:latin typeface="+mj-ea"/>
              </a:rPr>
              <a:t>dbclick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en-US" altLang="ko-KR" sz="1500" dirty="0" err="1">
                <a:latin typeface="+mj-ea"/>
              </a:rPr>
              <a:t>mousedown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en-US" altLang="ko-KR" sz="1500" dirty="0" err="1">
                <a:latin typeface="+mj-ea"/>
              </a:rPr>
              <a:t>mouseup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en-US" altLang="ko-KR" sz="1500" dirty="0" err="1">
                <a:latin typeface="+mj-ea"/>
              </a:rPr>
              <a:t>mousemove</a:t>
            </a:r>
            <a:r>
              <a:rPr kumimoji="1" lang="en-US" altLang="ko-KR" sz="1500" dirty="0">
                <a:latin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mouseover, </a:t>
            </a:r>
            <a:r>
              <a:rPr kumimoji="1" lang="en-US" altLang="ko-KR" sz="1500" dirty="0" err="1">
                <a:latin typeface="+mj-ea"/>
              </a:rPr>
              <a:t>mouseout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en-US" altLang="ko-KR" sz="1500" dirty="0" err="1">
                <a:latin typeface="+mj-ea"/>
              </a:rPr>
              <a:t>mouseenter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en-US" altLang="ko-KR" sz="1500" dirty="0" err="1">
                <a:latin typeface="+mj-ea"/>
              </a:rPr>
              <a:t>mouseleave</a:t>
            </a:r>
            <a:r>
              <a:rPr kumimoji="1" lang="en-US" altLang="ko-KR" sz="1500" dirty="0">
                <a:latin typeface="+mj-ea"/>
              </a:rPr>
              <a:t>, focus, </a:t>
            </a:r>
            <a:r>
              <a:rPr kumimoji="1" lang="en-US" altLang="ko-KR" sz="1500" dirty="0" err="1">
                <a:latin typeface="+mj-ea"/>
              </a:rPr>
              <a:t>keydown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en-US" altLang="ko-KR" sz="1500" dirty="0" err="1">
                <a:latin typeface="+mj-ea"/>
              </a:rPr>
              <a:t>keyproess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en-US" altLang="ko-KR" sz="1500" dirty="0" err="1">
                <a:latin typeface="+mj-ea"/>
              </a:rPr>
              <a:t>keyup</a:t>
            </a:r>
            <a:r>
              <a:rPr kumimoji="1" lang="en-US" altLang="ko-KR" sz="1500" dirty="0">
                <a:latin typeface="+mj-ea"/>
              </a:rPr>
              <a:t> </a:t>
            </a:r>
            <a:r>
              <a:rPr kumimoji="1" lang="ko-KR" altLang="en-US" sz="1500" dirty="0">
                <a:latin typeface="+mj-ea"/>
              </a:rPr>
              <a:t>등 </a:t>
            </a:r>
            <a:r>
              <a:rPr kumimoji="1" lang="ko-KR" altLang="en-US" sz="1500" dirty="0" err="1">
                <a:latin typeface="+mj-ea"/>
              </a:rPr>
              <a:t>등</a:t>
            </a:r>
            <a:endParaRPr kumimoji="1" lang="en-US" altLang="ko-KR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2C56E4-25C6-4759-91D3-5DEB9132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54" y="4365104"/>
            <a:ext cx="2601938" cy="103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7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52736"/>
            <a:ext cx="10713290" cy="252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3. </a:t>
            </a:r>
            <a:r>
              <a:rPr kumimoji="1" lang="ko-KR" altLang="en-US" b="1" dirty="0"/>
              <a:t>등록한 이벤트 제거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</a:rPr>
              <a:t>    ① 설명</a:t>
            </a:r>
            <a:r>
              <a:rPr kumimoji="1" lang="en-US" altLang="ko-KR" sz="1500" dirty="0">
                <a:latin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on() </a:t>
            </a:r>
            <a:r>
              <a:rPr kumimoji="1" lang="ko-KR" altLang="en-US" sz="1500" dirty="0">
                <a:latin typeface="+mj-ea"/>
              </a:rPr>
              <a:t>메서드 또는 단축형 이벤트 메서드를 이용해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등록한 이벤트를 제거하려면 모두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off()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메서드를 사용</a:t>
            </a:r>
            <a:r>
              <a:rPr kumimoji="1" lang="ko-KR" altLang="en-US" sz="1500" dirty="0">
                <a:latin typeface="+mj-ea"/>
              </a:rPr>
              <a:t>한다</a:t>
            </a:r>
            <a:r>
              <a:rPr kumimoji="1" lang="en-US" altLang="ko-KR" sz="1500" dirty="0">
                <a:latin typeface="+mj-ea"/>
              </a:rPr>
              <a:t>.</a:t>
            </a:r>
            <a:r>
              <a:rPr kumimoji="1" lang="ko-KR" altLang="en-US" sz="1500" dirty="0">
                <a:latin typeface="+mj-ea"/>
              </a:rPr>
              <a:t>  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</a:t>
            </a:r>
            <a:r>
              <a:rPr kumimoji="1" lang="ko-KR" altLang="en-US" sz="1500" dirty="0">
                <a:latin typeface="+mj-ea"/>
              </a:rPr>
              <a:t>② 사용법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$</a:t>
            </a:r>
            <a:r>
              <a:rPr kumimoji="1" lang="ko-KR" altLang="en-US" sz="1500" dirty="0">
                <a:latin typeface="+mj-ea"/>
              </a:rPr>
              <a:t>대상</a:t>
            </a:r>
            <a:r>
              <a:rPr kumimoji="1" lang="en-US" altLang="ko-KR" sz="1500" dirty="0">
                <a:latin typeface="+mj-ea"/>
              </a:rPr>
              <a:t>.off(“click”, </a:t>
            </a:r>
            <a:r>
              <a:rPr kumimoji="1" lang="ko-KR" altLang="en-US" sz="1500" dirty="0">
                <a:latin typeface="+mj-ea"/>
              </a:rPr>
              <a:t>삭제하고 싶은 이벤트 </a:t>
            </a:r>
            <a:r>
              <a:rPr kumimoji="1" lang="ko-KR" altLang="en-US" sz="1500" dirty="0" err="1">
                <a:latin typeface="+mj-ea"/>
              </a:rPr>
              <a:t>리스너</a:t>
            </a:r>
            <a:r>
              <a:rPr kumimoji="1" lang="en-US" altLang="ko-KR" sz="1500" dirty="0">
                <a:latin typeface="+mj-ea"/>
              </a:rPr>
              <a:t>);  </a:t>
            </a:r>
            <a:r>
              <a:rPr kumimoji="1" lang="en-US" altLang="ko-KR" sz="1500" dirty="0">
                <a:latin typeface="+mj-ea"/>
                <a:sym typeface="Wingdings" panose="05000000000000000000" pitchFamily="2" charset="2"/>
              </a:rPr>
              <a:t> </a:t>
            </a:r>
            <a:r>
              <a:rPr kumimoji="1" lang="ko-KR" altLang="en-US" sz="1500" dirty="0">
                <a:latin typeface="+mj-ea"/>
                <a:sym typeface="Wingdings" panose="05000000000000000000" pitchFamily="2" charset="2"/>
              </a:rPr>
              <a:t>특정 이벤트에 대한 </a:t>
            </a:r>
            <a:r>
              <a:rPr kumimoji="1" lang="ko-KR" altLang="en-US" sz="1500" dirty="0" err="1">
                <a:latin typeface="+mj-ea"/>
                <a:sym typeface="Wingdings" panose="05000000000000000000" pitchFamily="2" charset="2"/>
              </a:rPr>
              <a:t>리스너를</a:t>
            </a:r>
            <a:r>
              <a:rPr kumimoji="1" lang="ko-KR" altLang="en-US" sz="1500" dirty="0">
                <a:latin typeface="+mj-ea"/>
                <a:sym typeface="Wingdings" panose="05000000000000000000" pitchFamily="2" charset="2"/>
              </a:rPr>
              <a:t> 제거하고 싶은 경우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$</a:t>
            </a:r>
            <a:r>
              <a:rPr kumimoji="1" lang="ko-KR" altLang="en-US" sz="1500" dirty="0">
                <a:latin typeface="+mj-ea"/>
              </a:rPr>
              <a:t>대상</a:t>
            </a:r>
            <a:r>
              <a:rPr kumimoji="1" lang="en-US" altLang="ko-KR" sz="1500" dirty="0">
                <a:latin typeface="+mj-ea"/>
              </a:rPr>
              <a:t>.off(“click”);  </a:t>
            </a:r>
            <a:r>
              <a:rPr kumimoji="1" lang="en-US" altLang="ko-KR" sz="1500" dirty="0">
                <a:latin typeface="+mj-ea"/>
                <a:sym typeface="Wingdings" panose="05000000000000000000" pitchFamily="2" charset="2"/>
              </a:rPr>
              <a:t> </a:t>
            </a:r>
            <a:r>
              <a:rPr kumimoji="1" lang="ko-KR" altLang="en-US" sz="1500" dirty="0">
                <a:latin typeface="+mj-ea"/>
                <a:sym typeface="Wingdings" panose="05000000000000000000" pitchFamily="2" charset="2"/>
              </a:rPr>
              <a:t>특정 이벤트에 걸려있는 모든 이벤트 </a:t>
            </a:r>
            <a:r>
              <a:rPr kumimoji="1" lang="ko-KR" altLang="en-US" sz="1500" dirty="0" err="1">
                <a:latin typeface="+mj-ea"/>
                <a:sym typeface="Wingdings" panose="05000000000000000000" pitchFamily="2" charset="2"/>
              </a:rPr>
              <a:t>리스너를</a:t>
            </a:r>
            <a:r>
              <a:rPr kumimoji="1" lang="ko-KR" altLang="en-US" sz="1500" dirty="0">
                <a:latin typeface="+mj-ea"/>
                <a:sym typeface="Wingdings" panose="05000000000000000000" pitchFamily="2" charset="2"/>
              </a:rPr>
              <a:t> 제거하고 싶은 경우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$</a:t>
            </a:r>
            <a:r>
              <a:rPr kumimoji="1" lang="ko-KR" altLang="en-US" sz="1500" dirty="0">
                <a:latin typeface="+mj-ea"/>
              </a:rPr>
              <a:t>대상</a:t>
            </a:r>
            <a:r>
              <a:rPr kumimoji="1" lang="en-US" altLang="ko-KR" sz="1500" dirty="0">
                <a:latin typeface="+mj-ea"/>
              </a:rPr>
              <a:t>.off();  </a:t>
            </a:r>
            <a:r>
              <a:rPr kumimoji="1" lang="en-US" altLang="ko-KR" sz="1500" dirty="0">
                <a:latin typeface="+mj-ea"/>
                <a:sym typeface="Wingdings" panose="05000000000000000000" pitchFamily="2" charset="2"/>
              </a:rPr>
              <a:t> </a:t>
            </a:r>
            <a:r>
              <a:rPr kumimoji="1" lang="ko-KR" altLang="en-US" sz="1500" dirty="0">
                <a:latin typeface="+mj-ea"/>
                <a:sym typeface="Wingdings" panose="05000000000000000000" pitchFamily="2" charset="2"/>
              </a:rPr>
              <a:t>노드에 걸려있는 모든 이벤트를 제거하고 싶은 경우</a:t>
            </a:r>
            <a:endParaRPr kumimoji="1" lang="en-US" altLang="ko-KR" sz="1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E7F0D8-A3AA-4BE1-86C9-4CEDC9D7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717032"/>
            <a:ext cx="3427462" cy="22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50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52736"/>
            <a:ext cx="10713290" cy="185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4. </a:t>
            </a:r>
            <a:r>
              <a:rPr kumimoji="1" lang="ko-KR" altLang="en-US" b="1" dirty="0"/>
              <a:t>이벤트 한 번만 실행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</a:rPr>
              <a:t>    ① 설명</a:t>
            </a:r>
            <a:r>
              <a:rPr kumimoji="1" lang="en-US" altLang="ko-KR" sz="1500" dirty="0">
                <a:latin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이벤트를 오직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한 번만 실행하고 이후 실행되지 않게 이벤트를 제거하는 경우에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one()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메서드를 사용</a:t>
            </a:r>
            <a:r>
              <a:rPr kumimoji="1" lang="ko-KR" altLang="en-US" sz="1500" dirty="0">
                <a:latin typeface="+mj-ea"/>
              </a:rPr>
              <a:t>하면 된다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</a:t>
            </a:r>
            <a:r>
              <a:rPr kumimoji="1" lang="ko-KR" altLang="en-US" sz="1500" dirty="0">
                <a:latin typeface="+mj-ea"/>
              </a:rPr>
              <a:t>② 사용법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 $</a:t>
            </a:r>
            <a:r>
              <a:rPr kumimoji="1" lang="ko-KR" altLang="en-US" sz="1500" dirty="0">
                <a:latin typeface="+mj-ea"/>
              </a:rPr>
              <a:t>대상</a:t>
            </a:r>
            <a:r>
              <a:rPr kumimoji="1" lang="en-US" altLang="ko-KR" sz="1500" dirty="0">
                <a:latin typeface="+mj-ea"/>
              </a:rPr>
              <a:t>.one(</a:t>
            </a:r>
            <a:r>
              <a:rPr kumimoji="1" lang="ko-KR" altLang="en-US" sz="1500" dirty="0">
                <a:latin typeface="+mj-ea"/>
              </a:rPr>
              <a:t>이벤트 이름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latin typeface="+mj-ea"/>
              </a:rPr>
              <a:t>이벤트 </a:t>
            </a:r>
            <a:r>
              <a:rPr kumimoji="1" lang="ko-KR" altLang="en-US" sz="1500" dirty="0" err="1">
                <a:latin typeface="+mj-ea"/>
              </a:rPr>
              <a:t>리스너</a:t>
            </a:r>
            <a:r>
              <a:rPr kumimoji="1" lang="en-US" altLang="ko-KR" sz="1500" dirty="0">
                <a:latin typeface="+mj-ea"/>
              </a:rPr>
              <a:t>);</a:t>
            </a:r>
            <a:endParaRPr kumimoji="1" lang="en-US" altLang="ko-KR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8CC619-DFC0-4B27-A006-BED02CCD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69" y="2924944"/>
            <a:ext cx="3680359" cy="11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6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350DE-0E4E-42AA-8D9C-474ABE4F3667}"/>
              </a:ext>
            </a:extLst>
          </p:cNvPr>
          <p:cNvSpPr txBox="1"/>
          <p:nvPr/>
        </p:nvSpPr>
        <p:spPr>
          <a:xfrm>
            <a:off x="999334" y="1060687"/>
            <a:ext cx="10713290" cy="496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5. </a:t>
            </a:r>
            <a:r>
              <a:rPr kumimoji="1" lang="ko-KR" altLang="en-US" b="1" dirty="0"/>
              <a:t>기본 행동 취소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</a:rPr>
              <a:t>    ① 설명</a:t>
            </a:r>
            <a:r>
              <a:rPr kumimoji="1" lang="en-US" altLang="ko-KR" sz="1500" dirty="0">
                <a:latin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앞서 살펴본 기본행동은 </a:t>
            </a:r>
            <a:r>
              <a:rPr kumimoji="1" lang="en-US" altLang="ko-KR" sz="1500" dirty="0">
                <a:latin typeface="+mj-ea"/>
              </a:rPr>
              <a:t>&lt;a </a:t>
            </a:r>
            <a:r>
              <a:rPr kumimoji="1" lang="en-US" altLang="ko-KR" sz="1500" dirty="0" err="1">
                <a:latin typeface="+mj-ea"/>
              </a:rPr>
              <a:t>href</a:t>
            </a:r>
            <a:r>
              <a:rPr kumimoji="1" lang="en-US" altLang="ko-KR" sz="1500" dirty="0">
                <a:latin typeface="+mj-ea"/>
              </a:rPr>
              <a:t>=“</a:t>
            </a:r>
            <a:r>
              <a:rPr kumimoji="1" lang="ko-KR" altLang="en-US" sz="1500" dirty="0">
                <a:latin typeface="+mj-ea"/>
              </a:rPr>
              <a:t>링크주소</a:t>
            </a:r>
            <a:r>
              <a:rPr kumimoji="1" lang="en-US" altLang="ko-KR" sz="1500" dirty="0">
                <a:latin typeface="+mj-ea"/>
              </a:rPr>
              <a:t>”&gt;</a:t>
            </a:r>
            <a:r>
              <a:rPr kumimoji="1" lang="ko-KR" altLang="en-US" sz="1500" dirty="0">
                <a:latin typeface="+mj-ea"/>
              </a:rPr>
              <a:t>태그 </a:t>
            </a:r>
            <a:r>
              <a:rPr kumimoji="1" lang="ko-KR" altLang="en-US" sz="1500" dirty="0" err="1">
                <a:latin typeface="+mj-ea"/>
              </a:rPr>
              <a:t>클릭시</a:t>
            </a:r>
            <a:r>
              <a:rPr kumimoji="1" lang="ko-KR" altLang="en-US" sz="1500" dirty="0">
                <a:latin typeface="+mj-ea"/>
              </a:rPr>
              <a:t> </a:t>
            </a:r>
            <a:r>
              <a:rPr kumimoji="1" lang="en-US" altLang="ko-KR" sz="1500" dirty="0">
                <a:latin typeface="+mj-ea"/>
              </a:rPr>
              <a:t>click </a:t>
            </a:r>
            <a:r>
              <a:rPr kumimoji="1" lang="ko-KR" altLang="en-US" sz="1500" dirty="0">
                <a:latin typeface="+mj-ea"/>
              </a:rPr>
              <a:t>이벤트 발생 후 해당 링크로 이동하는 것을 기본 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행동이라고 하였다</a:t>
            </a:r>
            <a:r>
              <a:rPr kumimoji="1" lang="en-US" altLang="ko-KR" sz="1500" dirty="0">
                <a:latin typeface="+mj-ea"/>
              </a:rPr>
              <a:t>. </a:t>
            </a:r>
            <a:r>
              <a:rPr kumimoji="1" lang="ko-KR" altLang="en-US" sz="1500" dirty="0">
                <a:latin typeface="+mj-ea"/>
              </a:rPr>
              <a:t>하지만 모든 이벤트가 기본 행동을 취소할 수 있는 것은 아니다</a:t>
            </a:r>
            <a:r>
              <a:rPr kumimoji="1" lang="en-US" altLang="ko-KR" sz="1500" dirty="0">
                <a:latin typeface="+mj-ea"/>
              </a:rPr>
              <a:t>.</a:t>
            </a:r>
            <a:r>
              <a:rPr kumimoji="1" lang="ko-KR" altLang="en-US" sz="1500" dirty="0">
                <a:latin typeface="+mj-ea"/>
              </a:rPr>
              <a:t>이벤트 발생 후 실행되는 기본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행동이 있는지 알고 싶다면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이벤트 객체의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cancelable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프로퍼티 값을 확인</a:t>
            </a:r>
            <a:r>
              <a:rPr kumimoji="1" lang="ko-KR" altLang="en-US" sz="1500" dirty="0">
                <a:latin typeface="+mj-ea"/>
              </a:rPr>
              <a:t>하면 된다</a:t>
            </a:r>
            <a:r>
              <a:rPr kumimoji="1" lang="en-US" altLang="ko-KR" sz="1500" dirty="0">
                <a:latin typeface="+mj-ea"/>
              </a:rPr>
              <a:t>.</a:t>
            </a:r>
            <a:r>
              <a:rPr kumimoji="1" lang="ko-KR" altLang="en-US" sz="1500" dirty="0">
                <a:latin typeface="+mj-ea"/>
              </a:rPr>
              <a:t>이 값이 </a:t>
            </a:r>
            <a:r>
              <a:rPr kumimoji="1" lang="en-US" altLang="ko-KR" sz="1500" dirty="0">
                <a:latin typeface="+mj-ea"/>
              </a:rPr>
              <a:t>true</a:t>
            </a:r>
            <a:r>
              <a:rPr kumimoji="1" lang="ko-KR" altLang="en-US" sz="1500" dirty="0">
                <a:latin typeface="+mj-ea"/>
              </a:rPr>
              <a:t>이면 이벤트 실행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후 기본 행동이 실행된다는 것이다</a:t>
            </a:r>
            <a:r>
              <a:rPr kumimoji="1" lang="en-US" altLang="ko-KR" sz="1500" dirty="0">
                <a:latin typeface="+mj-ea"/>
              </a:rPr>
              <a:t>.</a:t>
            </a:r>
            <a:r>
              <a:rPr kumimoji="1" lang="ko-KR" altLang="en-US" sz="1500" dirty="0">
                <a:latin typeface="+mj-ea"/>
              </a:rPr>
              <a:t>아울러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이벤트 객체의 </a:t>
            </a:r>
            <a:r>
              <a:rPr kumimoji="1" lang="en-US" altLang="ko-KR" sz="1500" dirty="0" err="1">
                <a:solidFill>
                  <a:srgbClr val="FF0000"/>
                </a:solidFill>
                <a:latin typeface="+mj-ea"/>
              </a:rPr>
              <a:t>preventDefault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()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메서드를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이용해 기본 행동이 실행되지</a:t>
            </a:r>
            <a:endParaRPr kumimoji="1" lang="en-US" altLang="ko-KR" sz="1500" dirty="0">
              <a:solidFill>
                <a:srgbClr val="FF0000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않게 할 수도 있다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</a:t>
            </a:r>
            <a:r>
              <a:rPr kumimoji="1" lang="ko-KR" altLang="en-US" sz="1500" dirty="0">
                <a:latin typeface="+mj-ea"/>
              </a:rPr>
              <a:t>② 사용법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 </a:t>
            </a:r>
            <a:r>
              <a:rPr kumimoji="1" lang="en-US" altLang="ko-KR" sz="1500" dirty="0" err="1">
                <a:latin typeface="+mj-ea"/>
              </a:rPr>
              <a:t>event.preventDefault</a:t>
            </a:r>
            <a:r>
              <a:rPr kumimoji="1" lang="en-US" altLang="ko-KR" sz="1500" dirty="0">
                <a:latin typeface="+mj-ea"/>
              </a:rPr>
              <a:t>();</a:t>
            </a: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B8D481-5D89-4AE3-9E83-B10F50C1D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3" y="4365105"/>
            <a:ext cx="3888432" cy="134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350DE-0E4E-42AA-8D9C-474ABE4F3667}"/>
              </a:ext>
            </a:extLst>
          </p:cNvPr>
          <p:cNvSpPr txBox="1"/>
          <p:nvPr/>
        </p:nvSpPr>
        <p:spPr>
          <a:xfrm>
            <a:off x="999334" y="1060687"/>
            <a:ext cx="10713290" cy="254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6. </a:t>
            </a:r>
            <a:r>
              <a:rPr kumimoji="1" lang="ko-KR" altLang="en-US" b="1" dirty="0" err="1"/>
              <a:t>버블링</a:t>
            </a:r>
            <a:r>
              <a:rPr kumimoji="1" lang="ko-KR" altLang="en-US" b="1" dirty="0"/>
              <a:t> 멈추기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</a:rPr>
              <a:t>    ① 설명</a:t>
            </a:r>
            <a:r>
              <a:rPr kumimoji="1" lang="en-US" altLang="ko-KR" sz="1500" dirty="0">
                <a:latin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앞서 살펴본 버블링은 이벤트 흐름의 마지막 단계의 흐름이었다</a:t>
            </a:r>
            <a:r>
              <a:rPr kumimoji="1" lang="en-US" altLang="ko-KR" sz="1500" dirty="0">
                <a:latin typeface="+mj-ea"/>
              </a:rPr>
              <a:t>. </a:t>
            </a:r>
            <a:r>
              <a:rPr kumimoji="1" lang="ko-KR" altLang="en-US" sz="1500" dirty="0">
                <a:latin typeface="+mj-ea"/>
              </a:rPr>
              <a:t>모든 이벤트가 버블링이 발생하는 것은 아니다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이벤트가 버블링이 발생하는지 알려면 발생한 이벤트 객체의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bubbles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프로퍼티 값을 확인하면 된다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 값이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true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이면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이벤트 객체에서 제공하는 </a:t>
            </a:r>
            <a:r>
              <a:rPr kumimoji="1" lang="en-US" altLang="ko-KR" sz="1500" dirty="0" err="1">
                <a:solidFill>
                  <a:srgbClr val="FF0000"/>
                </a:solidFill>
                <a:latin typeface="+mj-ea"/>
              </a:rPr>
              <a:t>stopPropagation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()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메서드를 이용</a:t>
            </a:r>
            <a:r>
              <a:rPr kumimoji="1" lang="ko-KR" altLang="en-US" sz="1500" dirty="0">
                <a:latin typeface="+mj-ea"/>
              </a:rPr>
              <a:t>해 버블링을 멈출 수 있다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</a:t>
            </a:r>
            <a:r>
              <a:rPr kumimoji="1" lang="ko-KR" altLang="en-US" sz="1500" dirty="0">
                <a:latin typeface="+mj-ea"/>
              </a:rPr>
              <a:t>② 사용법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 </a:t>
            </a:r>
            <a:r>
              <a:rPr kumimoji="1" lang="en-US" altLang="ko-KR" sz="1500" dirty="0" err="1">
                <a:latin typeface="+mj-ea"/>
              </a:rPr>
              <a:t>event.stopPropagation</a:t>
            </a:r>
            <a:r>
              <a:rPr kumimoji="1" lang="en-US" altLang="ko-KR" sz="1500" dirty="0">
                <a:latin typeface="+mj-ea"/>
              </a:rPr>
              <a:t>();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80CD40-BB89-434F-ACFF-4C64C48E0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717033"/>
            <a:ext cx="4153470" cy="8640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28538A-308C-4C3B-BF7F-8A091F0F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11390"/>
            <a:ext cx="3456384" cy="2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0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87F255-6480-4956-8112-E3EF8615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7"/>
            <a:ext cx="12192000" cy="67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8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1. </a:t>
            </a:r>
            <a:r>
              <a:rPr lang="ko-KR" altLang="en-US" sz="2800" b="1" dirty="0">
                <a:latin typeface="+mj-ea"/>
              </a:rPr>
              <a:t>이벤트 소개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52736"/>
            <a:ext cx="10713290" cy="12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1. </a:t>
            </a:r>
            <a:r>
              <a:rPr kumimoji="1" lang="ko-KR" altLang="en-US" b="1" dirty="0"/>
              <a:t>이벤트란</a:t>
            </a:r>
            <a:r>
              <a:rPr kumimoji="1" lang="en-US" altLang="ko-KR" b="1" dirty="0"/>
              <a:t>?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j-ea"/>
              </a:rPr>
              <a:t>  </a:t>
            </a:r>
            <a:r>
              <a:rPr kumimoji="1" lang="en-US" altLang="ko-KR" sz="1500" dirty="0">
                <a:latin typeface="+mj-ea"/>
              </a:rPr>
              <a:t> - </a:t>
            </a:r>
            <a:r>
              <a:rPr kumimoji="1" lang="ko-KR" altLang="en-US" sz="1500" dirty="0">
                <a:latin typeface="+mj-ea"/>
              </a:rPr>
              <a:t>이벤트란 일종의 알람으로 보면 되는데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latin typeface="+mj-ea"/>
              </a:rPr>
              <a:t>특히 웹페이지 내에서는 클라이언트 즉 사용자가 마우스를 클릭하거나 키보드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</a:t>
            </a:r>
            <a:r>
              <a:rPr kumimoji="1" lang="ko-KR" altLang="en-US" sz="1500" dirty="0">
                <a:latin typeface="+mj-ea"/>
              </a:rPr>
              <a:t>를 치거나 하는 일련의 행위라고 생각하자</a:t>
            </a:r>
            <a:r>
              <a:rPr kumimoji="1" lang="en-US" altLang="ko-KR" sz="1500" dirty="0">
                <a:latin typeface="+mj-ea"/>
              </a:rPr>
              <a:t>.</a:t>
            </a:r>
            <a:endParaRPr kumimoji="1" lang="en-US" altLang="ko-KR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21B1E-DED8-449C-BDB5-A67209CAB289}"/>
              </a:ext>
            </a:extLst>
          </p:cNvPr>
          <p:cNvSpPr txBox="1"/>
          <p:nvPr/>
        </p:nvSpPr>
        <p:spPr>
          <a:xfrm>
            <a:off x="2495600" y="2420888"/>
            <a:ext cx="50658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마우스로 버튼 클릭</a:t>
            </a:r>
            <a:endParaRPr lang="en-US" altLang="ko-KR" dirty="0"/>
          </a:p>
          <a:p>
            <a:r>
              <a:rPr lang="en-US" altLang="ko-KR" dirty="0"/>
              <a:t>&lt;button id=“event”&gt;</a:t>
            </a:r>
            <a:r>
              <a:rPr lang="ko-KR" altLang="en-US" dirty="0"/>
              <a:t>실행</a:t>
            </a:r>
            <a:r>
              <a:rPr lang="en-US" altLang="ko-KR" dirty="0"/>
              <a:t>&lt;/button&gt;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en-US" altLang="ko-KR" dirty="0" err="1"/>
              <a:t>MouseEvent</a:t>
            </a:r>
            <a:r>
              <a:rPr lang="ko-KR" altLang="en-US" dirty="0"/>
              <a:t>객체 생성</a:t>
            </a:r>
            <a:r>
              <a:rPr lang="en-US" altLang="ko-KR" dirty="0"/>
              <a:t>(</a:t>
            </a:r>
            <a:r>
              <a:rPr lang="ko-KR" altLang="en-US" dirty="0"/>
              <a:t>웹 브라우저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어떤 </a:t>
            </a:r>
            <a:r>
              <a:rPr lang="en-US" altLang="ko-KR" dirty="0" err="1"/>
              <a:t>MouseEvent</a:t>
            </a:r>
            <a:r>
              <a:rPr lang="ko-KR" altLang="en-US" dirty="0"/>
              <a:t>가 발생했는지 확인 후</a:t>
            </a:r>
            <a:endParaRPr lang="en-US" altLang="ko-KR" dirty="0"/>
          </a:p>
          <a:p>
            <a:r>
              <a:rPr lang="ko-KR" altLang="en-US" dirty="0"/>
              <a:t>해당하는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실행되는데 보통 함수</a:t>
            </a:r>
            <a:endParaRPr lang="en-US" altLang="ko-KR" dirty="0"/>
          </a:p>
          <a:p>
            <a:r>
              <a:rPr lang="ko-KR" altLang="en-US" dirty="0"/>
              <a:t>단위로 구성되어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63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AE3617-1D43-40F6-B2AD-8861BF79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7"/>
            <a:ext cx="12192000" cy="67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74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9F0823-525D-4554-A02E-3A81EE22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7"/>
            <a:ext cx="12192000" cy="67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89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8CEAD-B21F-4B35-B4DA-C26CAF4CFC23}"/>
              </a:ext>
            </a:extLst>
          </p:cNvPr>
          <p:cNvSpPr txBox="1"/>
          <p:nvPr/>
        </p:nvSpPr>
        <p:spPr>
          <a:xfrm>
            <a:off x="999334" y="1052736"/>
            <a:ext cx="10713290" cy="573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10. </a:t>
            </a:r>
            <a:r>
              <a:rPr kumimoji="1" lang="ko-KR" altLang="en-US" b="1" dirty="0"/>
              <a:t>사용자 정의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이벤트 만들기</a:t>
            </a:r>
            <a:endParaRPr kumimoji="1" lang="en-US" altLang="ko-KR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j-ea"/>
              </a:rPr>
              <a:t>  </a:t>
            </a:r>
            <a:r>
              <a:rPr kumimoji="1" lang="en-US" altLang="ko-KR" sz="1500" b="1" dirty="0">
                <a:latin typeface="+mj-ea"/>
              </a:rPr>
              <a:t> </a:t>
            </a:r>
            <a:r>
              <a:rPr kumimoji="1" lang="ko-KR" altLang="en-US" sz="1500" dirty="0"/>
              <a:t>① 설명</a:t>
            </a:r>
            <a:endParaRPr kumimoji="1" lang="en-US" altLang="ko-KR" sz="1500" dirty="0"/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 - </a:t>
            </a:r>
            <a:r>
              <a:rPr kumimoji="1" lang="ko-KR" altLang="en-US" sz="1500" dirty="0">
                <a:solidFill>
                  <a:srgbClr val="FF0000"/>
                </a:solidFill>
              </a:rPr>
              <a:t>보통 개발자들의 경우 개발 실력이 어느정도 수준에 올라오면 자신만의 라이브러리를 만들어 사용하게 된다</a:t>
            </a:r>
            <a:r>
              <a:rPr kumimoji="1" lang="en-US" altLang="ko-KR" sz="1500" dirty="0">
                <a:solidFill>
                  <a:srgbClr val="FF0000"/>
                </a:solidFill>
              </a:rPr>
              <a:t>.</a:t>
            </a:r>
            <a:r>
              <a:rPr kumimoji="1" lang="ko-KR" altLang="en-US" sz="1500" dirty="0">
                <a:solidFill>
                  <a:srgbClr val="FF0000"/>
                </a:solidFill>
              </a:rPr>
              <a:t>이 때</a:t>
            </a:r>
            <a:endParaRPr kumimoji="1" lang="en-US" altLang="ko-KR" sz="15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</a:rPr>
              <a:t>             </a:t>
            </a:r>
            <a:r>
              <a:rPr kumimoji="1" lang="ko-KR" altLang="en-US" sz="1500" dirty="0">
                <a:solidFill>
                  <a:srgbClr val="FF0000"/>
                </a:solidFill>
              </a:rPr>
              <a:t>만든 라이브러리만의 고유 이벤트도 만들게 된다</a:t>
            </a:r>
            <a:r>
              <a:rPr kumimoji="1" lang="en-US" altLang="ko-KR" sz="15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 - jQuery</a:t>
            </a:r>
            <a:r>
              <a:rPr kumimoji="1" lang="ko-KR" altLang="en-US" sz="1500" dirty="0"/>
              <a:t>를 이용하면 두 가지 방법으로 사용자 정의 이벤트를 만들 수 있다</a:t>
            </a:r>
            <a:r>
              <a:rPr kumimoji="1" lang="en-US" altLang="ko-KR" sz="15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</a:t>
            </a:r>
            <a:r>
              <a:rPr kumimoji="1" lang="ko-KR" altLang="en-US" sz="1500" dirty="0"/>
              <a:t>② 사용법</a:t>
            </a:r>
            <a:endParaRPr kumimoji="1" lang="en-US" altLang="ko-KR" sz="1500" dirty="0"/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 - </a:t>
            </a:r>
            <a:r>
              <a:rPr kumimoji="1" lang="ko-KR" altLang="en-US" sz="1500" dirty="0"/>
              <a:t>방법 </a:t>
            </a:r>
            <a:r>
              <a:rPr kumimoji="1" lang="en-US" altLang="ko-KR" sz="1500" dirty="0"/>
              <a:t>1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   var event = </a:t>
            </a:r>
            <a:r>
              <a:rPr kumimoji="1" lang="en-US" altLang="ko-KR" sz="1500" dirty="0" err="1"/>
              <a:t>jQuery.Event</a:t>
            </a:r>
            <a:r>
              <a:rPr kumimoji="1" lang="en-US" altLang="ko-KR" sz="1500" dirty="0"/>
              <a:t>(“</a:t>
            </a:r>
            <a:r>
              <a:rPr kumimoji="1" lang="ko-KR" altLang="en-US" sz="1500" dirty="0"/>
              <a:t>이벤트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이름</a:t>
            </a:r>
            <a:r>
              <a:rPr kumimoji="1" lang="en-US" altLang="ko-KR" sz="1500" dirty="0"/>
              <a:t>”);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   event.</a:t>
            </a:r>
            <a:r>
              <a:rPr kumimoji="1" lang="ko-KR" altLang="en-US" sz="1500" dirty="0"/>
              <a:t>데이터</a:t>
            </a:r>
            <a:r>
              <a:rPr kumimoji="1" lang="en-US" altLang="ko-KR" sz="1500" dirty="0"/>
              <a:t>1 = </a:t>
            </a:r>
            <a:r>
              <a:rPr kumimoji="1" lang="ko-KR" altLang="en-US" sz="1500" dirty="0"/>
              <a:t>값</a:t>
            </a:r>
            <a:r>
              <a:rPr kumimoji="1" lang="en-US" altLang="ko-KR" sz="1500" dirty="0"/>
              <a:t>;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   event.</a:t>
            </a:r>
            <a:r>
              <a:rPr kumimoji="1" lang="ko-KR" altLang="en-US" sz="1500" dirty="0"/>
              <a:t>데이터</a:t>
            </a:r>
            <a:r>
              <a:rPr kumimoji="1" lang="en-US" altLang="ko-KR" sz="1500" dirty="0"/>
              <a:t>2 = </a:t>
            </a:r>
            <a:r>
              <a:rPr kumimoji="1" lang="ko-KR" altLang="en-US" sz="1500" dirty="0"/>
              <a:t>값</a:t>
            </a:r>
            <a:r>
              <a:rPr kumimoji="1" lang="en-US" altLang="ko-KR" sz="1500" dirty="0"/>
              <a:t>;  …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   $</a:t>
            </a:r>
            <a:r>
              <a:rPr kumimoji="1" lang="ko-KR" altLang="en-US" sz="1500" dirty="0"/>
              <a:t>대상</a:t>
            </a:r>
            <a:r>
              <a:rPr kumimoji="1" lang="en-US" altLang="ko-KR" sz="1500" dirty="0"/>
              <a:t>.trigger(event)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- </a:t>
            </a:r>
            <a:r>
              <a:rPr kumimoji="1" lang="ko-KR" altLang="en-US" sz="1500" dirty="0"/>
              <a:t>방법</a:t>
            </a:r>
            <a:r>
              <a:rPr kumimoji="1" lang="en-US" altLang="ko-KR" sz="1500" dirty="0"/>
              <a:t> 2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  var event = </a:t>
            </a:r>
            <a:r>
              <a:rPr kumimoji="1" lang="en-US" altLang="ko-KR" sz="1500" dirty="0" err="1"/>
              <a:t>jQuery.Event</a:t>
            </a:r>
            <a:r>
              <a:rPr kumimoji="1" lang="en-US" altLang="ko-KR" sz="1500" dirty="0"/>
              <a:t>(“</a:t>
            </a:r>
            <a:r>
              <a:rPr kumimoji="1" lang="ko-KR" altLang="en-US" sz="1500" dirty="0"/>
              <a:t>이벤트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이름</a:t>
            </a:r>
            <a:r>
              <a:rPr kumimoji="1" lang="en-US" altLang="ko-KR" sz="1500" dirty="0"/>
              <a:t>”);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  $</a:t>
            </a:r>
            <a:r>
              <a:rPr kumimoji="1" lang="ko-KR" altLang="en-US" sz="1500" dirty="0"/>
              <a:t>대상</a:t>
            </a:r>
            <a:r>
              <a:rPr kumimoji="1" lang="en-US" altLang="ko-KR" sz="1500" dirty="0"/>
              <a:t>.trigger(event,</a:t>
            </a:r>
            <a:r>
              <a:rPr kumimoji="1" lang="ko-KR" altLang="en-US" sz="1500" dirty="0"/>
              <a:t> 데이터</a:t>
            </a:r>
            <a:r>
              <a:rPr kumimoji="1" lang="en-US" altLang="ko-KR" sz="1500" dirty="0"/>
              <a:t>1=</a:t>
            </a:r>
            <a:r>
              <a:rPr kumimoji="1" lang="ko-KR" altLang="en-US" sz="1500" dirty="0"/>
              <a:t>값</a:t>
            </a:r>
            <a:r>
              <a:rPr kumimoji="1" lang="en-US" altLang="ko-KR" sz="1500" dirty="0"/>
              <a:t>, </a:t>
            </a:r>
            <a:r>
              <a:rPr kumimoji="1" lang="ko-KR" altLang="en-US" sz="1500" dirty="0"/>
              <a:t>데이터</a:t>
            </a:r>
            <a:r>
              <a:rPr kumimoji="1" lang="en-US" altLang="ko-KR" sz="1500" dirty="0"/>
              <a:t>2=</a:t>
            </a:r>
            <a:r>
              <a:rPr kumimoji="1" lang="ko-KR" altLang="en-US" sz="1500" dirty="0"/>
              <a:t>값 </a:t>
            </a:r>
            <a:r>
              <a:rPr kumimoji="1" lang="en-US" altLang="ko-KR" sz="1500" dirty="0"/>
              <a:t>….);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</a:t>
            </a:r>
            <a:r>
              <a:rPr kumimoji="1" lang="ko-KR" altLang="en-US" sz="1500" dirty="0"/>
              <a:t>위의 단계는 이벤트 객체생성 </a:t>
            </a:r>
            <a:r>
              <a:rPr kumimoji="1" lang="en-US" altLang="ko-KR" sz="1500" dirty="0">
                <a:sym typeface="Wingdings" panose="05000000000000000000" pitchFamily="2" charset="2"/>
              </a:rPr>
              <a:t> </a:t>
            </a:r>
            <a:r>
              <a:rPr kumimoji="1" lang="ko-KR" altLang="en-US" sz="1500" dirty="0">
                <a:sym typeface="Wingdings" panose="05000000000000000000" pitchFamily="2" charset="2"/>
              </a:rPr>
              <a:t>이벤트 발생 </a:t>
            </a:r>
            <a:r>
              <a:rPr kumimoji="1" lang="ko-KR" altLang="en-US" sz="1500" dirty="0" err="1">
                <a:sym typeface="Wingdings" panose="05000000000000000000" pitchFamily="2" charset="2"/>
              </a:rPr>
              <a:t>리스너에</a:t>
            </a:r>
            <a:r>
              <a:rPr kumimoji="1" lang="ko-KR" altLang="en-US" sz="1500" dirty="0">
                <a:sym typeface="Wingdings" panose="05000000000000000000" pitchFamily="2" charset="2"/>
              </a:rPr>
              <a:t> 보낼 데이터 생성 </a:t>
            </a:r>
            <a:r>
              <a:rPr kumimoji="1" lang="en-US" altLang="ko-KR" sz="1500" dirty="0">
                <a:sym typeface="Wingdings" panose="05000000000000000000" pitchFamily="2" charset="2"/>
              </a:rPr>
              <a:t> </a:t>
            </a:r>
            <a:r>
              <a:rPr kumimoji="1" lang="ko-KR" altLang="en-US" sz="1500" dirty="0">
                <a:sym typeface="Wingdings" panose="05000000000000000000" pitchFamily="2" charset="2"/>
              </a:rPr>
              <a:t>이벤트 발생  순으로 이루어진다</a:t>
            </a:r>
            <a:r>
              <a:rPr kumimoji="1" lang="en-US" altLang="ko-KR" sz="1500" dirty="0">
                <a:sym typeface="Wingdings" panose="05000000000000000000" pitchFamily="2" charset="2"/>
              </a:rPr>
              <a:t>.</a:t>
            </a:r>
            <a:r>
              <a:rPr kumimoji="1" lang="en-US" altLang="ko-KR" sz="1500" dirty="0"/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</a:rPr>
              <a:t>   </a:t>
            </a:r>
            <a:r>
              <a:rPr kumimoji="1" lang="ko-KR" altLang="en-US" sz="1500" dirty="0">
                <a:solidFill>
                  <a:srgbClr val="FF0000"/>
                </a:solidFill>
              </a:rPr>
              <a:t>위의 </a:t>
            </a:r>
            <a:r>
              <a:rPr kumimoji="1" lang="en-US" altLang="ko-KR" sz="1500" dirty="0">
                <a:solidFill>
                  <a:srgbClr val="FF0000"/>
                </a:solidFill>
              </a:rPr>
              <a:t>2</a:t>
            </a:r>
            <a:r>
              <a:rPr kumimoji="1" lang="ko-KR" altLang="en-US" sz="1500" dirty="0">
                <a:solidFill>
                  <a:srgbClr val="FF0000"/>
                </a:solidFill>
              </a:rPr>
              <a:t>개의 방법은 이벤트 발생시 </a:t>
            </a:r>
            <a:r>
              <a:rPr kumimoji="1" lang="ko-KR" altLang="en-US" sz="1500" dirty="0" err="1">
                <a:solidFill>
                  <a:srgbClr val="FF0000"/>
                </a:solidFill>
              </a:rPr>
              <a:t>리스너에게</a:t>
            </a:r>
            <a:r>
              <a:rPr kumimoji="1" lang="ko-KR" altLang="en-US" sz="1500" dirty="0">
                <a:solidFill>
                  <a:srgbClr val="FF0000"/>
                </a:solidFill>
              </a:rPr>
              <a:t> 데이터를 보내는 방법이다</a:t>
            </a:r>
            <a:r>
              <a:rPr kumimoji="1"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2BBA1-E302-47DA-A59C-4C8683C395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 체크</a:t>
            </a:r>
            <a:endParaRPr lang="en-US" altLang="ko-KR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786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8CEAD-B21F-4B35-B4DA-C26CAF4CFC23}"/>
              </a:ext>
            </a:extLst>
          </p:cNvPr>
          <p:cNvSpPr txBox="1"/>
          <p:nvPr/>
        </p:nvSpPr>
        <p:spPr>
          <a:xfrm>
            <a:off x="999334" y="1052736"/>
            <a:ext cx="1071329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10. </a:t>
            </a:r>
            <a:r>
              <a:rPr kumimoji="1" lang="ko-KR" altLang="en-US" b="1" dirty="0"/>
              <a:t>사용자 정의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이벤트 만들기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예제</a:t>
            </a:r>
            <a:r>
              <a:rPr kumimoji="1" lang="en-US" altLang="ko-KR" b="1" dirty="0"/>
              <a:t>)</a:t>
            </a:r>
            <a:r>
              <a:rPr kumimoji="1" lang="en-US" altLang="ko-KR" b="1" dirty="0">
                <a:latin typeface="+mj-ea"/>
              </a:rPr>
              <a:t>  </a:t>
            </a:r>
            <a:r>
              <a:rPr kumimoji="1" lang="en-US" altLang="ko-KR" sz="1500" b="1" dirty="0">
                <a:latin typeface="+mj-ea"/>
              </a:rPr>
              <a:t> </a:t>
            </a:r>
            <a:endParaRPr kumimoji="1"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2BBA1-E302-47DA-A59C-4C8683C395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 체크</a:t>
            </a:r>
            <a:endParaRPr lang="en-US" altLang="ko-KR" sz="2800" b="1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CB602-2736-46BA-B064-2F954D82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0" y="2647838"/>
            <a:ext cx="2251666" cy="16561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4AF093-0D43-4C38-8460-68ACDD74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524" y="1675730"/>
            <a:ext cx="4631622" cy="3929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534F26-9BAC-47EE-8337-B728476B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577" y="1675730"/>
            <a:ext cx="4802087" cy="39298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52273B-73A9-4C05-8CF9-536F5BD95A52}"/>
              </a:ext>
            </a:extLst>
          </p:cNvPr>
          <p:cNvSpPr/>
          <p:nvPr/>
        </p:nvSpPr>
        <p:spPr>
          <a:xfrm>
            <a:off x="2783632" y="3717032"/>
            <a:ext cx="3312368" cy="10081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CEF8CD-7428-4FC8-8D4C-CE252F278C2F}"/>
              </a:ext>
            </a:extLst>
          </p:cNvPr>
          <p:cNvSpPr/>
          <p:nvPr/>
        </p:nvSpPr>
        <p:spPr>
          <a:xfrm>
            <a:off x="7536160" y="3717032"/>
            <a:ext cx="4491580" cy="10081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837A7D-988B-4F09-8B0B-DBB0A5D4AEC5}"/>
              </a:ext>
            </a:extLst>
          </p:cNvPr>
          <p:cNvSpPr/>
          <p:nvPr/>
        </p:nvSpPr>
        <p:spPr>
          <a:xfrm>
            <a:off x="7296744" y="5004776"/>
            <a:ext cx="4730996" cy="1774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B0956-C323-4E7D-9C49-7A4D383338FF}"/>
              </a:ext>
            </a:extLst>
          </p:cNvPr>
          <p:cNvSpPr/>
          <p:nvPr/>
        </p:nvSpPr>
        <p:spPr>
          <a:xfrm>
            <a:off x="2565748" y="5004776"/>
            <a:ext cx="2306116" cy="1774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794EA-9056-49F6-953F-81AA843979D9}"/>
              </a:ext>
            </a:extLst>
          </p:cNvPr>
          <p:cNvSpPr txBox="1"/>
          <p:nvPr/>
        </p:nvSpPr>
        <p:spPr>
          <a:xfrm>
            <a:off x="2542651" y="5659070"/>
            <a:ext cx="472488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방법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위와 같이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event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를 생성하고 각각에 대한 사용자 프로퍼티에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신규 메뉴항목의 대한 내용으로 저장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포장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을 하고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event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객체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하나에 모든 것을 저장하여 </a:t>
            </a:r>
            <a:r>
              <a:rPr lang="ko-KR" altLang="en-US" sz="1300" dirty="0" err="1">
                <a:solidFill>
                  <a:srgbClr val="FF0000"/>
                </a:solidFill>
                <a:latin typeface="+mj-ea"/>
                <a:ea typeface="+mj-ea"/>
              </a:rPr>
              <a:t>리스너로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event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객체만 보내고 </a:t>
            </a:r>
            <a:r>
              <a:rPr lang="ko-KR" altLang="en-US" sz="1300" dirty="0" err="1">
                <a:solidFill>
                  <a:srgbClr val="FF0000"/>
                </a:solidFill>
                <a:latin typeface="+mj-ea"/>
                <a:ea typeface="+mj-ea"/>
              </a:rPr>
              <a:t>있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는 것이다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3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F4A7B-3D40-494A-97E3-D4557168079C}"/>
              </a:ext>
            </a:extLst>
          </p:cNvPr>
          <p:cNvSpPr txBox="1"/>
          <p:nvPr/>
        </p:nvSpPr>
        <p:spPr>
          <a:xfrm>
            <a:off x="7267534" y="5659070"/>
            <a:ext cx="499258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방법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좌측과 다르게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event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객체를 생성하는 것은 똑같지만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이벤트리스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너로 보낼 데이터 내용을 배열형태로 따로 만들고 있다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아울러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trigger()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를 호출할 때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event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객체와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보낼 데이터를 각각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따로 보내고 있다는 것이다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3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949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8CEAD-B21F-4B35-B4DA-C26CAF4CFC23}"/>
              </a:ext>
            </a:extLst>
          </p:cNvPr>
          <p:cNvSpPr txBox="1"/>
          <p:nvPr/>
        </p:nvSpPr>
        <p:spPr>
          <a:xfrm>
            <a:off x="999334" y="1052736"/>
            <a:ext cx="10713290" cy="468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j-ea"/>
                <a:ea typeface="+mj-ea"/>
              </a:rPr>
              <a:t>11. mouseover</a:t>
            </a:r>
            <a:r>
              <a:rPr kumimoji="1" lang="ko-KR" altLang="en-US" b="1" dirty="0">
                <a:latin typeface="+mj-ea"/>
                <a:ea typeface="+mj-ea"/>
              </a:rPr>
              <a:t>와 </a:t>
            </a:r>
            <a:r>
              <a:rPr kumimoji="1" lang="en-US" altLang="ko-KR" b="1" dirty="0" err="1">
                <a:latin typeface="+mj-ea"/>
                <a:ea typeface="+mj-ea"/>
              </a:rPr>
              <a:t>mouseenter</a:t>
            </a:r>
            <a:r>
              <a:rPr kumimoji="1" lang="ko-KR" altLang="en-US" b="1" dirty="0">
                <a:latin typeface="+mj-ea"/>
                <a:ea typeface="+mj-ea"/>
              </a:rPr>
              <a:t>의 차이점</a:t>
            </a:r>
            <a:endParaRPr kumimoji="1" lang="en-US" altLang="ko-KR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j-ea"/>
                <a:ea typeface="+mj-ea"/>
              </a:rPr>
              <a:t>  </a:t>
            </a:r>
            <a:r>
              <a:rPr kumimoji="1" lang="en-US" altLang="ko-KR" sz="1500" b="1" dirty="0">
                <a:latin typeface="+mj-ea"/>
                <a:ea typeface="+mj-ea"/>
              </a:rPr>
              <a:t> </a:t>
            </a:r>
            <a:r>
              <a:rPr kumimoji="1" lang="ko-KR" altLang="en-US" sz="1500" dirty="0">
                <a:latin typeface="+mj-ea"/>
                <a:ea typeface="+mj-ea"/>
              </a:rPr>
              <a:t>① 설명</a:t>
            </a: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  <a:ea typeface="+mj-ea"/>
              </a:rPr>
              <a:t>        - </a:t>
            </a:r>
            <a:r>
              <a:rPr kumimoji="1" lang="ko-KR" altLang="en-US" sz="1500" dirty="0">
                <a:latin typeface="+mj-ea"/>
                <a:ea typeface="+mj-ea"/>
              </a:rPr>
              <a:t>실무에서 많이 사용하는 이벤트 중 </a:t>
            </a:r>
            <a:r>
              <a:rPr kumimoji="1" lang="en-US" altLang="ko-KR" sz="1500" dirty="0">
                <a:latin typeface="+mj-ea"/>
                <a:ea typeface="+mj-ea"/>
              </a:rPr>
              <a:t>mouseover / </a:t>
            </a:r>
            <a:r>
              <a:rPr kumimoji="1" lang="en-US" altLang="ko-KR" sz="1500" dirty="0" err="1">
                <a:latin typeface="+mj-ea"/>
                <a:ea typeface="+mj-ea"/>
              </a:rPr>
              <a:t>mouseout</a:t>
            </a:r>
            <a:r>
              <a:rPr kumimoji="1" lang="ko-KR" altLang="en-US" sz="1500" dirty="0">
                <a:latin typeface="+mj-ea"/>
                <a:ea typeface="+mj-ea"/>
              </a:rPr>
              <a:t>과 </a:t>
            </a:r>
            <a:r>
              <a:rPr kumimoji="1" lang="en-US" altLang="ko-KR" sz="1500" dirty="0" err="1">
                <a:latin typeface="+mj-ea"/>
                <a:ea typeface="+mj-ea"/>
              </a:rPr>
              <a:t>mouseenter</a:t>
            </a:r>
            <a:r>
              <a:rPr kumimoji="1" lang="ko-KR" altLang="en-US" sz="1500" dirty="0">
                <a:latin typeface="+mj-ea"/>
                <a:ea typeface="+mj-ea"/>
              </a:rPr>
              <a:t> </a:t>
            </a:r>
            <a:r>
              <a:rPr kumimoji="1" lang="en-US" altLang="ko-KR" sz="1500" dirty="0">
                <a:latin typeface="+mj-ea"/>
                <a:ea typeface="+mj-ea"/>
              </a:rPr>
              <a:t>/</a:t>
            </a:r>
            <a:r>
              <a:rPr kumimoji="1" lang="ko-KR" altLang="en-US" sz="1500" dirty="0">
                <a:latin typeface="+mj-ea"/>
                <a:ea typeface="+mj-ea"/>
              </a:rPr>
              <a:t> </a:t>
            </a:r>
            <a:r>
              <a:rPr kumimoji="1" lang="en-US" altLang="ko-KR" sz="1500" dirty="0" err="1">
                <a:latin typeface="+mj-ea"/>
                <a:ea typeface="+mj-ea"/>
              </a:rPr>
              <a:t>mouseleave</a:t>
            </a:r>
            <a:r>
              <a:rPr kumimoji="1" lang="ko-KR" altLang="en-US" sz="1500" dirty="0">
                <a:latin typeface="+mj-ea"/>
                <a:ea typeface="+mj-ea"/>
              </a:rPr>
              <a:t>가 있다</a:t>
            </a:r>
            <a:r>
              <a:rPr kumimoji="1" lang="en-US" altLang="ko-KR" sz="15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  <a:ea typeface="+mj-ea"/>
              </a:rPr>
              <a:t>        -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  <a:ea typeface="+mj-ea"/>
              </a:rPr>
              <a:t>위의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  <a:ea typeface="+mj-ea"/>
              </a:rPr>
              <a:t>개의 이벤트는 동일한 것처럼 보이지만 완전히 다른 이벤트이며 잘못 사용하면 원하는 결과를 엉뚱하게 </a:t>
            </a:r>
            <a:endParaRPr kumimoji="1" lang="en-US" altLang="ko-KR" sz="1500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  <a:ea typeface="+mj-ea"/>
              </a:rPr>
              <a:t>   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  <a:ea typeface="+mj-ea"/>
              </a:rPr>
              <a:t>나오는 결과를 초래한다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2BBA1-E302-47DA-A59C-4C8683C395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 체크</a:t>
            </a:r>
            <a:endParaRPr lang="en-US" altLang="ko-KR" sz="2800" b="1" dirty="0">
              <a:latin typeface="+mj-ea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EF014DE-055E-452E-9DCD-197BACB18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62293"/>
              </p:ext>
            </p:extLst>
          </p:nvPr>
        </p:nvGraphicFramePr>
        <p:xfrm>
          <a:off x="1559496" y="2341713"/>
          <a:ext cx="9649842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1183">
                  <a:extLst>
                    <a:ext uri="{9D8B030D-6E8A-4147-A177-3AD203B41FA5}">
                      <a16:colId xmlns:a16="http://schemas.microsoft.com/office/drawing/2014/main" val="2495771155"/>
                    </a:ext>
                  </a:extLst>
                </a:gridCol>
                <a:gridCol w="6828659">
                  <a:extLst>
                    <a:ext uri="{9D8B030D-6E8A-4147-A177-3AD203B41FA5}">
                      <a16:colId xmlns:a16="http://schemas.microsoft.com/office/drawing/2014/main" val="116198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이벤트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1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kumimoji="1" lang="en-US" altLang="ko-KR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/>
                      <a:r>
                        <a:rPr kumimoji="1"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mouseover / </a:t>
                      </a:r>
                      <a:r>
                        <a:rPr kumimoji="1" lang="en-US" altLang="ko-KR" sz="14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mouseout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마우스 커서가 노드에 들어오거나 노드 밖으로 나가면 발생하는 이벤트이다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만약 내부에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자식노드가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있다면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자식노드에서도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이벤트가 발생한다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즉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자식노드는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독립적인 노드로 처리된다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34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kumimoji="1" lang="en-US" altLang="ko-KR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/>
                      <a:r>
                        <a:rPr kumimoji="1" lang="en-US" altLang="ko-KR" sz="14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mouseenter</a:t>
                      </a:r>
                      <a:r>
                        <a:rPr kumimoji="1"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kumimoji="1"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kumimoji="1"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kumimoji="1" lang="en-US" altLang="ko-KR" sz="14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mouseleave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마우스 커서가 노드에 들어오거나 노드 밖으로 나가면 발생하는 이벤트이다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만약 내부에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자식노드가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있다면 </a:t>
                      </a:r>
                      <a:r>
                        <a:rPr lang="ko-KR" altLang="en-US" sz="1400" err="1">
                          <a:latin typeface="+mj-ea"/>
                          <a:ea typeface="+mj-ea"/>
                        </a:rPr>
                        <a:t>자식노드에서는</a:t>
                      </a:r>
                      <a:r>
                        <a:rPr lang="ko-KR" altLang="en-US" sz="1400">
                          <a:latin typeface="+mj-ea"/>
                          <a:ea typeface="+mj-ea"/>
                        </a:rPr>
                        <a:t> 이벤트가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발생하지 않는다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즉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자식노드는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부모노드의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일부분으로 처리된다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197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066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8CEAD-B21F-4B35-B4DA-C26CAF4CFC23}"/>
              </a:ext>
            </a:extLst>
          </p:cNvPr>
          <p:cNvSpPr txBox="1"/>
          <p:nvPr/>
        </p:nvSpPr>
        <p:spPr>
          <a:xfrm>
            <a:off x="999334" y="1052736"/>
            <a:ext cx="1071329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  <a:ea typeface="+mj-ea"/>
              </a:rPr>
              <a:t>    ② </a:t>
            </a:r>
            <a:r>
              <a:rPr kumimoji="1" lang="en-US" altLang="ko-KR" sz="1500" dirty="0">
                <a:latin typeface="+mj-ea"/>
                <a:ea typeface="+mj-ea"/>
              </a:rPr>
              <a:t>mouseover / </a:t>
            </a:r>
            <a:r>
              <a:rPr kumimoji="1" lang="en-US" altLang="ko-KR" sz="1500" dirty="0" err="1">
                <a:latin typeface="+mj-ea"/>
                <a:ea typeface="+mj-ea"/>
              </a:rPr>
              <a:t>mouseout</a:t>
            </a:r>
            <a:r>
              <a:rPr kumimoji="1" lang="en-US" altLang="ko-KR" sz="1500" dirty="0">
                <a:latin typeface="+mj-ea"/>
                <a:ea typeface="+mj-ea"/>
              </a:rPr>
              <a:t> </a:t>
            </a:r>
            <a:r>
              <a:rPr kumimoji="1" lang="ko-KR" altLang="en-US" sz="1500" dirty="0">
                <a:latin typeface="+mj-ea"/>
                <a:ea typeface="+mj-ea"/>
              </a:rPr>
              <a:t>의 이벤트 예제</a:t>
            </a: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2BBA1-E302-47DA-A59C-4C8683C395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 체크</a:t>
            </a:r>
            <a:endParaRPr lang="en-US" altLang="ko-KR" sz="2800" b="1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E17DB0-FB12-49F9-8490-7023D2E3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132856"/>
            <a:ext cx="2120949" cy="20112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F01A77-077E-4F96-8109-77D7D2D0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86" y="1700808"/>
            <a:ext cx="5373043" cy="30357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3009A9-CDA4-443D-8E61-F090EAC9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298" y="1696961"/>
            <a:ext cx="3832326" cy="30357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C28EF2D-1F86-4FC9-A238-FFFC9EA24FD9}"/>
              </a:ext>
            </a:extLst>
          </p:cNvPr>
          <p:cNvSpPr/>
          <p:nvPr/>
        </p:nvSpPr>
        <p:spPr>
          <a:xfrm>
            <a:off x="7850930" y="1724588"/>
            <a:ext cx="981374" cy="30357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F3228-6378-495B-8C6E-80B759C4D3F7}"/>
              </a:ext>
            </a:extLst>
          </p:cNvPr>
          <p:cNvSpPr txBox="1"/>
          <p:nvPr/>
        </p:nvSpPr>
        <p:spPr>
          <a:xfrm>
            <a:off x="2251752" y="4838318"/>
            <a:ext cx="950728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위와 같이 코드를 작성하고 우측의 실행화면에서 마우스를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parent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영역에 올리면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 mouseover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이벤트가 발생하여 </a:t>
            </a:r>
            <a:r>
              <a:rPr lang="en-US" altLang="ko-KR" sz="1300" dirty="0" err="1">
                <a:solidFill>
                  <a:srgbClr val="FF0000"/>
                </a:solidFill>
                <a:latin typeface="+mj-ea"/>
                <a:ea typeface="+mj-ea"/>
              </a:rPr>
              <a:t>parent.over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출력된다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 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다시 마우스를 움직여서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child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영역으로 움직이면 우리가 생각했던 것과 달리 </a:t>
            </a:r>
            <a:r>
              <a:rPr lang="en-US" altLang="ko-KR" sz="1300" dirty="0" err="1">
                <a:solidFill>
                  <a:srgbClr val="FF0000"/>
                </a:solidFill>
                <a:latin typeface="+mj-ea"/>
                <a:ea typeface="+mj-ea"/>
              </a:rPr>
              <a:t>parent.out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과 동시에 </a:t>
            </a:r>
            <a:r>
              <a:rPr lang="en-US" altLang="ko-KR" sz="1300" dirty="0" err="1">
                <a:solidFill>
                  <a:srgbClr val="FF0000"/>
                </a:solidFill>
                <a:latin typeface="+mj-ea"/>
                <a:ea typeface="+mj-ea"/>
              </a:rPr>
              <a:t>child.over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이벤트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가 발생했다는 메시지가 출력된다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다시 마우스를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parent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영역으로 옮기면 이제는 </a:t>
            </a:r>
            <a:r>
              <a:rPr lang="en-US" altLang="ko-KR" sz="1300" dirty="0" err="1">
                <a:solidFill>
                  <a:srgbClr val="FF0000"/>
                </a:solidFill>
                <a:latin typeface="+mj-ea"/>
                <a:ea typeface="+mj-ea"/>
              </a:rPr>
              <a:t>child.out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과 </a:t>
            </a:r>
            <a:r>
              <a:rPr lang="en-US" altLang="ko-KR" sz="1300" dirty="0" err="1">
                <a:solidFill>
                  <a:srgbClr val="FF0000"/>
                </a:solidFill>
                <a:latin typeface="+mj-ea"/>
                <a:ea typeface="+mj-ea"/>
              </a:rPr>
              <a:t>parent.over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가 출력된다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이와 같이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mouseover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와 </a:t>
            </a:r>
            <a:r>
              <a:rPr lang="en-US" altLang="ko-KR" sz="1300" dirty="0" err="1">
                <a:solidFill>
                  <a:srgbClr val="FF0000"/>
                </a:solidFill>
                <a:latin typeface="+mj-ea"/>
                <a:ea typeface="+mj-ea"/>
              </a:rPr>
              <a:t>mouseout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이벤트의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경우 앞서 설명했듯이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parent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내부에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child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가 자식으로 </a:t>
            </a:r>
            <a:r>
              <a:rPr lang="ko-KR" altLang="en-US" sz="1300" dirty="0" err="1">
                <a:solidFill>
                  <a:srgbClr val="FF0000"/>
                </a:solidFill>
                <a:latin typeface="+mj-ea"/>
                <a:ea typeface="+mj-ea"/>
              </a:rPr>
              <a:t>포함되었어도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 독립적인 노드로 판단해 이벤트가 수없이 발생하게 된다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3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0293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8CEAD-B21F-4B35-B4DA-C26CAF4CFC23}"/>
              </a:ext>
            </a:extLst>
          </p:cNvPr>
          <p:cNvSpPr txBox="1"/>
          <p:nvPr/>
        </p:nvSpPr>
        <p:spPr>
          <a:xfrm>
            <a:off x="999334" y="917120"/>
            <a:ext cx="1071329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  <a:ea typeface="+mj-ea"/>
              </a:rPr>
              <a:t>    ② </a:t>
            </a:r>
            <a:r>
              <a:rPr kumimoji="1" lang="en-US" altLang="ko-KR" sz="1500" dirty="0">
                <a:latin typeface="+mj-ea"/>
                <a:ea typeface="+mj-ea"/>
              </a:rPr>
              <a:t>mouseover / </a:t>
            </a:r>
            <a:r>
              <a:rPr kumimoji="1" lang="en-US" altLang="ko-KR" sz="1500" dirty="0" err="1">
                <a:latin typeface="+mj-ea"/>
                <a:ea typeface="+mj-ea"/>
              </a:rPr>
              <a:t>mouseout</a:t>
            </a:r>
            <a:r>
              <a:rPr kumimoji="1" lang="en-US" altLang="ko-KR" sz="1500" dirty="0">
                <a:latin typeface="+mj-ea"/>
                <a:ea typeface="+mj-ea"/>
              </a:rPr>
              <a:t> </a:t>
            </a:r>
            <a:r>
              <a:rPr kumimoji="1" lang="ko-KR" altLang="en-US" sz="1500" dirty="0">
                <a:latin typeface="+mj-ea"/>
                <a:ea typeface="+mj-ea"/>
              </a:rPr>
              <a:t>의 이벤트의 문제점 </a:t>
            </a: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2BBA1-E302-47DA-A59C-4C8683C395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 체크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F3228-6378-495B-8C6E-80B759C4D3F7}"/>
              </a:ext>
            </a:extLst>
          </p:cNvPr>
          <p:cNvSpPr txBox="1"/>
          <p:nvPr/>
        </p:nvSpPr>
        <p:spPr>
          <a:xfrm>
            <a:off x="2251752" y="5077233"/>
            <a:ext cx="9236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위와 같이 코드를 작성하고 우측의 실행화면에서 마우스를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parent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영역에 올리면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mouseover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이벤트가 발생하여 </a:t>
            </a:r>
            <a:r>
              <a:rPr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parent.over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가 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출력되고 다시 나가면 </a:t>
            </a:r>
            <a:r>
              <a:rPr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parent.out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을 출력한다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하지만 여기서는 문제점이 발생하는데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parent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영역과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child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영역을 여러 번 왔다 갔다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하면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parent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영역에서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mouseover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와 </a:t>
            </a:r>
            <a:r>
              <a:rPr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mouseout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이벤트가 발생해서 이벤트 </a:t>
            </a:r>
            <a:r>
              <a:rPr lang="ko-KR" altLang="en-US" sz="1200" dirty="0" err="1">
                <a:solidFill>
                  <a:srgbClr val="FF0000"/>
                </a:solidFill>
                <a:latin typeface="+mj-ea"/>
                <a:ea typeface="+mj-ea"/>
              </a:rPr>
              <a:t>리스너가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 실행되고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이벤트 </a:t>
            </a:r>
            <a:r>
              <a:rPr lang="ko-KR" altLang="en-US" sz="1200" dirty="0" err="1">
                <a:solidFill>
                  <a:srgbClr val="FF0000"/>
                </a:solidFill>
                <a:latin typeface="+mj-ea"/>
                <a:ea typeface="+mj-ea"/>
              </a:rPr>
              <a:t>리스너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 내부의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animate()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메서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200" dirty="0" err="1">
                <a:solidFill>
                  <a:srgbClr val="FF0000"/>
                </a:solidFill>
                <a:latin typeface="+mj-ea"/>
                <a:ea typeface="+mj-ea"/>
              </a:rPr>
              <a:t>드가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 계속 실행되어 마우스가 멈춰 있어도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#child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 내용이 상하로 계속해서 움직이는 것을 볼 수 있다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.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이러한 문제점을 해결하기 위해서는 바로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</a:rPr>
              <a:t>mouseover/</a:t>
            </a:r>
            <a:r>
              <a:rPr lang="en-US" altLang="ko-KR" sz="1200" dirty="0" err="1">
                <a:solidFill>
                  <a:srgbClr val="FF0000"/>
                </a:solidFill>
                <a:latin typeface="+mj-ea"/>
              </a:rPr>
              <a:t>mouseout</a:t>
            </a:r>
            <a:r>
              <a:rPr lang="ko-KR" altLang="en-US" sz="1200" dirty="0">
                <a:solidFill>
                  <a:srgbClr val="FF0000"/>
                </a:solidFill>
                <a:latin typeface="+mj-ea"/>
              </a:rPr>
              <a:t>이벤트 대신 </a:t>
            </a:r>
            <a:r>
              <a:rPr lang="en-US" altLang="ko-KR" sz="1200" dirty="0" err="1">
                <a:solidFill>
                  <a:srgbClr val="FF0000"/>
                </a:solidFill>
                <a:latin typeface="+mj-ea"/>
              </a:rPr>
              <a:t>mouseenter</a:t>
            </a:r>
            <a:r>
              <a:rPr lang="en-US" altLang="ko-KR" sz="1200" dirty="0">
                <a:solidFill>
                  <a:srgbClr val="FF0000"/>
                </a:solidFill>
                <a:latin typeface="+mj-ea"/>
              </a:rPr>
              <a:t>/</a:t>
            </a:r>
            <a:r>
              <a:rPr lang="en-US" altLang="ko-KR" sz="1200" dirty="0" err="1">
                <a:solidFill>
                  <a:srgbClr val="FF0000"/>
                </a:solidFill>
                <a:latin typeface="+mj-ea"/>
              </a:rPr>
              <a:t>mouseleave</a:t>
            </a:r>
            <a:r>
              <a:rPr lang="ko-KR" altLang="en-US" sz="1200" dirty="0">
                <a:solidFill>
                  <a:srgbClr val="FF0000"/>
                </a:solidFill>
                <a:latin typeface="+mj-ea"/>
              </a:rPr>
              <a:t>를 사용해야 한다</a:t>
            </a:r>
            <a:r>
              <a:rPr lang="en-US" altLang="ko-KR" sz="1200" dirty="0">
                <a:solidFill>
                  <a:srgbClr val="FF0000"/>
                </a:solidFill>
                <a:latin typeface="+mj-ea"/>
              </a:rPr>
              <a:t>.</a:t>
            </a:r>
          </a:p>
          <a:p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참고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일반적으로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animate()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를 이용할 때는 기존 동작하고 있는 애니메이션을 멈추는 기능인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stop()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메서드와 같이 사용하지만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         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이번 예제에서는 테스트를 위해서 사용하지 않았다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AE86AD-A2F6-447B-B1B7-38E58DF2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4" y="2132856"/>
            <a:ext cx="2238332" cy="1986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F5ABC6-1CAF-4C13-8365-084E8A48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44" y="1484784"/>
            <a:ext cx="5156593" cy="35802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4F0932-3AC9-4861-B6BF-D87F7F0F9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103" y="1558145"/>
            <a:ext cx="3513508" cy="1110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61BBA3-F83D-4A4B-9AE6-33F646AA1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104" y="2692075"/>
            <a:ext cx="3513508" cy="1110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BF0378-1CC4-466E-A918-A92AA67D4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103" y="3827905"/>
            <a:ext cx="3487916" cy="11069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8660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D7E3BEB-C51C-481A-B7C4-61087F1B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585" y="1610232"/>
            <a:ext cx="4032450" cy="31890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B8CEAD-B21F-4B35-B4DA-C26CAF4CFC23}"/>
              </a:ext>
            </a:extLst>
          </p:cNvPr>
          <p:cNvSpPr txBox="1"/>
          <p:nvPr/>
        </p:nvSpPr>
        <p:spPr>
          <a:xfrm>
            <a:off x="999334" y="1052736"/>
            <a:ext cx="1071329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  <a:ea typeface="+mj-ea"/>
              </a:rPr>
              <a:t>    ③ </a:t>
            </a:r>
            <a:r>
              <a:rPr kumimoji="1" lang="en-US" altLang="ko-KR" sz="1500" dirty="0" err="1">
                <a:latin typeface="+mj-ea"/>
                <a:ea typeface="+mj-ea"/>
              </a:rPr>
              <a:t>mouseenter</a:t>
            </a:r>
            <a:r>
              <a:rPr kumimoji="1" lang="en-US" altLang="ko-KR" sz="1500" dirty="0">
                <a:latin typeface="+mj-ea"/>
                <a:ea typeface="+mj-ea"/>
              </a:rPr>
              <a:t> / </a:t>
            </a:r>
            <a:r>
              <a:rPr kumimoji="1" lang="en-US" altLang="ko-KR" sz="1500" dirty="0" err="1">
                <a:latin typeface="+mj-ea"/>
                <a:ea typeface="+mj-ea"/>
              </a:rPr>
              <a:t>mouseleave</a:t>
            </a:r>
            <a:r>
              <a:rPr kumimoji="1" lang="en-US" altLang="ko-KR" sz="1500" dirty="0">
                <a:latin typeface="+mj-ea"/>
                <a:ea typeface="+mj-ea"/>
              </a:rPr>
              <a:t> </a:t>
            </a:r>
            <a:r>
              <a:rPr kumimoji="1" lang="ko-KR" altLang="en-US" sz="1500" dirty="0">
                <a:latin typeface="+mj-ea"/>
                <a:ea typeface="+mj-ea"/>
              </a:rPr>
              <a:t>의 이벤트 예제</a:t>
            </a:r>
            <a:endParaRPr kumimoji="1" lang="en-US" altLang="ko-KR" sz="1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2BBA1-E302-47DA-A59C-4C8683C395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 체크</a:t>
            </a:r>
            <a:endParaRPr lang="en-US" altLang="ko-KR" sz="2800" b="1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E17DB0-FB12-49F9-8490-7023D2E3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132856"/>
            <a:ext cx="2120949" cy="20112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C28EF2D-1F86-4FC9-A238-FFFC9EA24FD9}"/>
              </a:ext>
            </a:extLst>
          </p:cNvPr>
          <p:cNvSpPr/>
          <p:nvPr/>
        </p:nvSpPr>
        <p:spPr>
          <a:xfrm>
            <a:off x="7726585" y="1792938"/>
            <a:ext cx="889695" cy="30063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F3228-6378-495B-8C6E-80B759C4D3F7}"/>
              </a:ext>
            </a:extLst>
          </p:cNvPr>
          <p:cNvSpPr txBox="1"/>
          <p:nvPr/>
        </p:nvSpPr>
        <p:spPr>
          <a:xfrm>
            <a:off x="2251752" y="4838318"/>
            <a:ext cx="96302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위와 같이 코드를 작성하고 우측의 실행화면에서 마우스를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parent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영역에 올리면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300" dirty="0" err="1">
                <a:solidFill>
                  <a:srgbClr val="FF0000"/>
                </a:solidFill>
                <a:latin typeface="+mj-ea"/>
                <a:ea typeface="+mj-ea"/>
              </a:rPr>
              <a:t>mouseenter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이벤트가 발생하여 </a:t>
            </a:r>
            <a:r>
              <a:rPr lang="en-US" altLang="ko-KR" sz="1300" dirty="0" err="1">
                <a:solidFill>
                  <a:srgbClr val="FF0000"/>
                </a:solidFill>
                <a:latin typeface="+mj-ea"/>
                <a:ea typeface="+mj-ea"/>
              </a:rPr>
              <a:t>parent.over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출력된다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 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다시 마우스를 움직여서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child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영역으로 움직이면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mouseover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와 달리 메시지가 출력되지 않는다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다시 마우스를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parent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영역으로 옮겨도 이제는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mouseover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와 달리 메시지가 출력되지 않는다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 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이제 마지막으로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parent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밖으로 마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 err="1">
                <a:solidFill>
                  <a:srgbClr val="FF0000"/>
                </a:solidFill>
                <a:latin typeface="+mj-ea"/>
                <a:ea typeface="+mj-ea"/>
              </a:rPr>
              <a:t>우스가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 이동시키면 비로소 </a:t>
            </a:r>
            <a:r>
              <a:rPr lang="en-US" altLang="ko-KR" sz="1300" dirty="0" err="1">
                <a:solidFill>
                  <a:srgbClr val="FF0000"/>
                </a:solidFill>
                <a:latin typeface="+mj-ea"/>
                <a:ea typeface="+mj-ea"/>
              </a:rPr>
              <a:t>parent.out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메시지가 출력되는 것을 볼 수가 있다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3477F4-2BBC-4F9D-94F4-B32FE7833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3" y="1628800"/>
            <a:ext cx="5230128" cy="32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8CEAD-B21F-4B35-B4DA-C26CAF4CFC23}"/>
              </a:ext>
            </a:extLst>
          </p:cNvPr>
          <p:cNvSpPr txBox="1"/>
          <p:nvPr/>
        </p:nvSpPr>
        <p:spPr>
          <a:xfrm>
            <a:off x="999334" y="917120"/>
            <a:ext cx="1071329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  <a:ea typeface="+mj-ea"/>
              </a:rPr>
              <a:t>    </a:t>
            </a:r>
            <a:r>
              <a:rPr kumimoji="1" lang="ko-KR" altLang="en-US" sz="1500" dirty="0">
                <a:latin typeface="+mj-ea"/>
              </a:rPr>
              <a:t>③ </a:t>
            </a:r>
            <a:r>
              <a:rPr kumimoji="1" lang="en-US" altLang="ko-KR" sz="1500" dirty="0" err="1">
                <a:latin typeface="+mj-ea"/>
              </a:rPr>
              <a:t>mouseenter</a:t>
            </a:r>
            <a:r>
              <a:rPr kumimoji="1" lang="en-US" altLang="ko-KR" sz="1500" dirty="0">
                <a:latin typeface="+mj-ea"/>
              </a:rPr>
              <a:t> / </a:t>
            </a:r>
            <a:r>
              <a:rPr kumimoji="1" lang="en-US" altLang="ko-KR" sz="1500" dirty="0" err="1">
                <a:latin typeface="+mj-ea"/>
              </a:rPr>
              <a:t>mouseleave</a:t>
            </a:r>
            <a:r>
              <a:rPr kumimoji="1" lang="en-US" altLang="ko-KR" sz="1500" dirty="0">
                <a:latin typeface="+mj-ea"/>
              </a:rPr>
              <a:t> </a:t>
            </a:r>
            <a:r>
              <a:rPr kumimoji="1" lang="ko-KR" altLang="en-US" sz="1500" dirty="0">
                <a:latin typeface="+mj-ea"/>
              </a:rPr>
              <a:t>의 이벤트 예제</a:t>
            </a:r>
            <a:r>
              <a:rPr kumimoji="1" lang="en-US" altLang="ko-KR" sz="1500" dirty="0">
                <a:latin typeface="+mj-ea"/>
              </a:rPr>
              <a:t>(</a:t>
            </a:r>
            <a:r>
              <a:rPr kumimoji="1" lang="ko-KR" altLang="en-US" sz="1500" dirty="0">
                <a:latin typeface="+mj-ea"/>
              </a:rPr>
              <a:t>앞의 예제 문제점 해결</a:t>
            </a:r>
            <a:r>
              <a:rPr kumimoji="1" lang="en-US" altLang="ko-KR" sz="1500" dirty="0">
                <a:latin typeface="+mj-ea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2BBA1-E302-47DA-A59C-4C8683C395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5. </a:t>
            </a:r>
            <a:r>
              <a:rPr lang="ko-KR" altLang="en-US" sz="2800" b="1" dirty="0">
                <a:latin typeface="+mj-ea"/>
              </a:rPr>
              <a:t>핵심 내용 체크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F3228-6378-495B-8C6E-80B759C4D3F7}"/>
              </a:ext>
            </a:extLst>
          </p:cNvPr>
          <p:cNvSpPr txBox="1"/>
          <p:nvPr/>
        </p:nvSpPr>
        <p:spPr>
          <a:xfrm>
            <a:off x="2251752" y="5077233"/>
            <a:ext cx="8850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위와 같이 코드를 작성하고 우측의 실행화면에서 마우스를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parent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와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child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영역에서 마우스를 이동하더라도 이벤트가 발생하지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않기 때문에 불필요한 애니메이션이 실행되지 않는 것을 볼 수가 있다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</a:rPr>
              <a:t>상기와 같은 이유로 인한여 실무에서는 메뉴와 같은 </a:t>
            </a:r>
            <a:r>
              <a:rPr lang="en-US" altLang="ko-KR" sz="1200" b="1" u="sng" dirty="0">
                <a:solidFill>
                  <a:srgbClr val="FF0000"/>
                </a:solidFill>
                <a:latin typeface="+mj-ea"/>
                <a:ea typeface="+mj-ea"/>
              </a:rPr>
              <a:t>UI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</a:rPr>
              <a:t>컨텐츠를 제작할 때는 </a:t>
            </a:r>
            <a:r>
              <a:rPr lang="en-US" altLang="ko-KR" sz="1200" b="1" u="sng" dirty="0" err="1">
                <a:solidFill>
                  <a:srgbClr val="FF0000"/>
                </a:solidFill>
                <a:latin typeface="+mj-ea"/>
                <a:ea typeface="+mj-ea"/>
              </a:rPr>
              <a:t>mouseenter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200" b="1" u="sng" dirty="0">
                <a:solidFill>
                  <a:srgbClr val="FF0000"/>
                </a:solidFill>
                <a:latin typeface="+mj-ea"/>
                <a:ea typeface="+mj-ea"/>
              </a:rPr>
              <a:t>/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200" b="1" u="sng" dirty="0" err="1">
                <a:solidFill>
                  <a:srgbClr val="FF0000"/>
                </a:solidFill>
                <a:latin typeface="+mj-ea"/>
                <a:ea typeface="+mj-ea"/>
              </a:rPr>
              <a:t>mouseleave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  <a:ea typeface="+mj-ea"/>
              </a:rPr>
              <a:t>이벤트를 사용한다</a:t>
            </a:r>
            <a:r>
              <a:rPr lang="en-US" altLang="ko-KR" sz="1200" b="1" u="sng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AE86AD-A2F6-447B-B1B7-38E58DF2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4" y="2132856"/>
            <a:ext cx="2238332" cy="19865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AE7F46-11D2-478B-AA21-4D76E2B79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876" y="1484785"/>
            <a:ext cx="5178660" cy="3602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5F639B-DB6A-4125-AA7E-08D4C7C61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61" y="1792150"/>
            <a:ext cx="3739924" cy="14764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4BD9A9-019C-4E18-8D4F-18D2A89F0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176" y="3320668"/>
            <a:ext cx="3748857" cy="14764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9514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1BEC4-CF49-46C9-BC15-31AD6D9AC32C}"/>
              </a:ext>
            </a:extLst>
          </p:cNvPr>
          <p:cNvSpPr txBox="1"/>
          <p:nvPr/>
        </p:nvSpPr>
        <p:spPr>
          <a:xfrm>
            <a:off x="4164310" y="2708920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j-ea"/>
                <a:ea typeface="+mj-ea"/>
              </a:rPr>
              <a:t>감사합니다</a:t>
            </a:r>
            <a:r>
              <a:rPr lang="en-US" altLang="ko-KR" sz="5400" b="1" dirty="0">
                <a:latin typeface="+mj-ea"/>
                <a:ea typeface="+mj-ea"/>
              </a:rPr>
              <a:t>.</a:t>
            </a:r>
            <a:endParaRPr lang="ko-KR" altLang="en-US" sz="5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2. </a:t>
            </a:r>
            <a:r>
              <a:rPr lang="ko-KR" altLang="en-US" sz="2800" b="1" dirty="0">
                <a:latin typeface="+mj-ea"/>
              </a:rPr>
              <a:t>이벤트 종류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52736"/>
            <a:ext cx="10713290" cy="400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1. </a:t>
            </a:r>
            <a:r>
              <a:rPr kumimoji="1" lang="ko-KR" altLang="en-US" b="1" dirty="0"/>
              <a:t>이벤트 종류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j-ea"/>
              </a:rPr>
              <a:t>  </a:t>
            </a:r>
            <a:r>
              <a:rPr kumimoji="1" lang="en-US" altLang="ko-KR" sz="1500" dirty="0">
                <a:latin typeface="+mj-ea"/>
              </a:rPr>
              <a:t> - </a:t>
            </a:r>
            <a:r>
              <a:rPr kumimoji="1" lang="ko-KR" altLang="en-US" sz="1500" dirty="0">
                <a:latin typeface="+mj-ea"/>
              </a:rPr>
              <a:t>이벤트는 크게 </a:t>
            </a:r>
            <a:r>
              <a:rPr kumimoji="1" lang="en-US" altLang="ko-KR" sz="1500" dirty="0">
                <a:latin typeface="+mj-ea"/>
              </a:rPr>
              <a:t>4</a:t>
            </a:r>
            <a:r>
              <a:rPr kumimoji="1" lang="ko-KR" altLang="en-US" sz="1500" dirty="0">
                <a:latin typeface="+mj-ea"/>
              </a:rPr>
              <a:t>가지로 정도로 분류가 이루어진다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</a:t>
            </a:r>
            <a:r>
              <a:rPr kumimoji="1" lang="ko-KR" altLang="en-US" sz="1500" dirty="0">
                <a:latin typeface="+mj-ea"/>
              </a:rPr>
              <a:t>① 마우스 이벤트 </a:t>
            </a:r>
            <a:r>
              <a:rPr kumimoji="1" lang="en-US" altLang="ko-KR" sz="1500" dirty="0">
                <a:latin typeface="+mj-ea"/>
              </a:rPr>
              <a:t>: </a:t>
            </a:r>
            <a:r>
              <a:rPr kumimoji="1" lang="ko-KR" altLang="en-US" sz="1500" dirty="0">
                <a:latin typeface="+mj-ea"/>
              </a:rPr>
              <a:t>사용자가 마우스 버튼을 눌렀을 때</a:t>
            </a:r>
            <a:r>
              <a:rPr kumimoji="1" lang="en-US" altLang="ko-KR" sz="1500" dirty="0">
                <a:latin typeface="+mj-ea"/>
              </a:rPr>
              <a:t> </a:t>
            </a:r>
            <a:r>
              <a:rPr kumimoji="1" lang="ko-KR" altLang="en-US" sz="1500" dirty="0">
                <a:latin typeface="+mj-ea"/>
              </a:rPr>
              <a:t>발생하는 이벤트를 말하며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latin typeface="+mj-ea"/>
              </a:rPr>
              <a:t>이 때 사용자가 누른 마우스 버튼</a:t>
            </a:r>
            <a:r>
              <a:rPr kumimoji="1" lang="en-US" altLang="ko-KR" sz="1500" dirty="0">
                <a:latin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</a:t>
            </a:r>
            <a:r>
              <a:rPr kumimoji="1" lang="ko-KR" altLang="en-US" sz="1500" dirty="0">
                <a:latin typeface="+mj-ea"/>
              </a:rPr>
              <a:t>화면상에서 마우스 버튼이 눌린 위치</a:t>
            </a:r>
            <a:r>
              <a:rPr kumimoji="1" lang="en-US" altLang="ko-KR" sz="1500" dirty="0">
                <a:latin typeface="+mj-ea"/>
              </a:rPr>
              <a:t>, Ctrl</a:t>
            </a:r>
            <a:r>
              <a:rPr kumimoji="1" lang="ko-KR" altLang="en-US" sz="1500" dirty="0">
                <a:latin typeface="+mj-ea"/>
              </a:rPr>
              <a:t>키 또는 </a:t>
            </a:r>
            <a:r>
              <a:rPr kumimoji="1" lang="en-US" altLang="ko-KR" sz="1500" dirty="0">
                <a:latin typeface="+mj-ea"/>
              </a:rPr>
              <a:t>Alt, Shift</a:t>
            </a:r>
            <a:r>
              <a:rPr kumimoji="1" lang="ko-KR" altLang="en-US" sz="1500" dirty="0">
                <a:latin typeface="+mj-ea"/>
              </a:rPr>
              <a:t>키 등을 누른 상태에서 마우스 버튼을 눌렀는지를 </a:t>
            </a:r>
            <a:r>
              <a:rPr kumimoji="1" lang="ko-KR" altLang="en-US" sz="1500" dirty="0" err="1">
                <a:latin typeface="+mj-ea"/>
              </a:rPr>
              <a:t>나타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</a:t>
            </a:r>
            <a:r>
              <a:rPr kumimoji="1" lang="ko-KR" altLang="en-US" sz="1500" dirty="0">
                <a:latin typeface="+mj-ea"/>
              </a:rPr>
              <a:t>내는 정보가 담긴다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</a:t>
            </a:r>
            <a:r>
              <a:rPr kumimoji="1" lang="ko-KR" altLang="en-US" sz="1500" dirty="0">
                <a:latin typeface="+mj-ea"/>
              </a:rPr>
              <a:t>② 키보드 이벤트 </a:t>
            </a:r>
            <a:r>
              <a:rPr kumimoji="1" lang="en-US" altLang="ko-KR" sz="1500" dirty="0">
                <a:latin typeface="+mj-ea"/>
              </a:rPr>
              <a:t>: </a:t>
            </a:r>
            <a:r>
              <a:rPr kumimoji="1" lang="ko-KR" altLang="en-US" sz="1500" dirty="0">
                <a:latin typeface="+mj-ea"/>
              </a:rPr>
              <a:t>사용자가 키보드를 눌렀을 때 발생하는 이벤트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latin typeface="+mj-ea"/>
              </a:rPr>
              <a:t>이 때 눌린 키에 대한 정보가 담긴다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</a:t>
            </a:r>
            <a:r>
              <a:rPr kumimoji="1" lang="ko-KR" altLang="en-US" sz="1500" dirty="0">
                <a:latin typeface="+mj-ea"/>
              </a:rPr>
              <a:t>③ 태그요소 고유 이벤트 </a:t>
            </a:r>
            <a:r>
              <a:rPr kumimoji="1" lang="en-US" altLang="ko-KR" sz="1500" dirty="0">
                <a:latin typeface="+mj-ea"/>
              </a:rPr>
              <a:t>: Element</a:t>
            </a:r>
            <a:r>
              <a:rPr kumimoji="1" lang="ko-KR" altLang="en-US" sz="1500" dirty="0">
                <a:latin typeface="+mj-ea"/>
              </a:rPr>
              <a:t>마다 발생하는 고유의 이벤트이며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latin typeface="+mj-ea"/>
              </a:rPr>
              <a:t>예를 들면 </a:t>
            </a:r>
            <a:r>
              <a:rPr kumimoji="1" lang="en-US" altLang="ko-KR" sz="1500" dirty="0">
                <a:latin typeface="+mj-ea"/>
              </a:rPr>
              <a:t>&lt;</a:t>
            </a:r>
            <a:r>
              <a:rPr kumimoji="1" lang="en-US" altLang="ko-KR" sz="1500" dirty="0" err="1">
                <a:latin typeface="+mj-ea"/>
              </a:rPr>
              <a:t>img</a:t>
            </a:r>
            <a:r>
              <a:rPr kumimoji="1" lang="en-US" altLang="ko-KR" sz="1500" dirty="0">
                <a:latin typeface="+mj-ea"/>
              </a:rPr>
              <a:t>&gt;</a:t>
            </a:r>
            <a:r>
              <a:rPr kumimoji="1" lang="ko-KR" altLang="en-US" sz="1500" dirty="0">
                <a:latin typeface="+mj-ea"/>
              </a:rPr>
              <a:t>태그요소의 경우 이미지가 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</a:t>
            </a:r>
            <a:r>
              <a:rPr kumimoji="1" lang="ko-KR" altLang="en-US" sz="1500" dirty="0">
                <a:latin typeface="+mj-ea"/>
              </a:rPr>
              <a:t>모두 </a:t>
            </a:r>
            <a:r>
              <a:rPr kumimoji="1" lang="ko-KR" altLang="en-US" sz="1500" dirty="0" err="1">
                <a:latin typeface="+mj-ea"/>
              </a:rPr>
              <a:t>로드되면</a:t>
            </a:r>
            <a:r>
              <a:rPr kumimoji="1" lang="ko-KR" altLang="en-US" sz="1500" dirty="0">
                <a:latin typeface="+mj-ea"/>
              </a:rPr>
              <a:t> </a:t>
            </a:r>
            <a:r>
              <a:rPr kumimoji="1" lang="en-US" altLang="ko-KR" sz="1500" dirty="0">
                <a:latin typeface="+mj-ea"/>
              </a:rPr>
              <a:t>load()</a:t>
            </a:r>
            <a:r>
              <a:rPr kumimoji="1" lang="ko-KR" altLang="en-US" sz="1500" dirty="0">
                <a:latin typeface="+mj-ea"/>
              </a:rPr>
              <a:t>이벤트를 발생 시켜 이미지가 성공적으로 </a:t>
            </a:r>
            <a:r>
              <a:rPr kumimoji="1" lang="ko-KR" altLang="en-US" sz="1500" dirty="0" err="1">
                <a:latin typeface="+mj-ea"/>
              </a:rPr>
              <a:t>로드됐음을</a:t>
            </a:r>
            <a:r>
              <a:rPr kumimoji="1" lang="ko-KR" altLang="en-US" sz="1500" dirty="0">
                <a:latin typeface="+mj-ea"/>
              </a:rPr>
              <a:t> 알리며</a:t>
            </a:r>
            <a:r>
              <a:rPr kumimoji="1" lang="en-US" altLang="ko-KR" sz="1500" dirty="0">
                <a:latin typeface="+mj-ea"/>
              </a:rPr>
              <a:t>, &lt;input&gt;</a:t>
            </a:r>
            <a:r>
              <a:rPr kumimoji="1" lang="ko-KR" altLang="en-US" sz="1500" dirty="0">
                <a:latin typeface="+mj-ea"/>
              </a:rPr>
              <a:t>태그요소의 경우 입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</a:t>
            </a:r>
            <a:r>
              <a:rPr kumimoji="1" lang="ko-KR" altLang="en-US" sz="1500" dirty="0">
                <a:latin typeface="+mj-ea"/>
              </a:rPr>
              <a:t>력한 정보가 바뀌면 </a:t>
            </a:r>
            <a:r>
              <a:rPr kumimoji="1" lang="en-US" altLang="ko-KR" sz="1500" dirty="0">
                <a:latin typeface="+mj-ea"/>
              </a:rPr>
              <a:t>change</a:t>
            </a:r>
            <a:r>
              <a:rPr kumimoji="1" lang="ko-KR" altLang="en-US" sz="1500" dirty="0">
                <a:latin typeface="+mj-ea"/>
              </a:rPr>
              <a:t>이벤트를 발생시켜 입력 정보가 </a:t>
            </a:r>
            <a:r>
              <a:rPr kumimoji="1" lang="ko-KR" altLang="en-US" sz="1500" dirty="0" err="1">
                <a:latin typeface="+mj-ea"/>
              </a:rPr>
              <a:t>변경됐음을</a:t>
            </a:r>
            <a:r>
              <a:rPr kumimoji="1" lang="ko-KR" altLang="en-US" sz="1500" dirty="0">
                <a:latin typeface="+mj-ea"/>
              </a:rPr>
              <a:t> 알린다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</a:t>
            </a:r>
            <a:r>
              <a:rPr kumimoji="1" lang="ko-KR" altLang="en-US" sz="1500" dirty="0">
                <a:latin typeface="+mj-ea"/>
              </a:rPr>
              <a:t>④ 사용자 정의 이벤트 </a:t>
            </a:r>
            <a:r>
              <a:rPr kumimoji="1" lang="en-US" altLang="ko-KR" sz="1500" dirty="0">
                <a:latin typeface="+mj-ea"/>
              </a:rPr>
              <a:t>: </a:t>
            </a:r>
            <a:r>
              <a:rPr kumimoji="1" lang="ko-KR" altLang="en-US" sz="1500" dirty="0">
                <a:latin typeface="+mj-ea"/>
              </a:rPr>
              <a:t>개발자가 직접 만들어 사용하는 이벤트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latin typeface="+mj-ea"/>
              </a:rPr>
              <a:t>주로 개발자 고유 라이브러리 또는 클래스를 만들고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</a:t>
            </a:r>
            <a:r>
              <a:rPr kumimoji="1" lang="ko-KR" altLang="en-US" sz="1500" dirty="0">
                <a:latin typeface="+mj-ea"/>
              </a:rPr>
              <a:t>이를 사용한 어떤 작업이 끝났음을 사용자에게 알려줄 때 개발자만의 이벤트를 만들어 사용한다</a:t>
            </a:r>
            <a:r>
              <a:rPr kumimoji="1" lang="en-US" altLang="ko-KR" sz="1500" dirty="0">
                <a:latin typeface="+mj-ea"/>
              </a:rPr>
              <a:t>.</a:t>
            </a:r>
            <a:endParaRPr kumimoji="1"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65348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3. </a:t>
            </a:r>
            <a:r>
              <a:rPr lang="ko-KR" altLang="en-US" sz="2800" b="1" dirty="0">
                <a:latin typeface="+mj-ea"/>
              </a:rPr>
              <a:t>이벤트 단계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52736"/>
            <a:ext cx="10713290" cy="1580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1. </a:t>
            </a:r>
            <a:r>
              <a:rPr kumimoji="1" lang="ko-KR" altLang="en-US" b="1" dirty="0"/>
              <a:t>이벤트 단계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j-ea"/>
              </a:rPr>
              <a:t>  </a:t>
            </a:r>
            <a:r>
              <a:rPr kumimoji="1" lang="en-US" altLang="ko-KR" sz="1500" dirty="0">
                <a:latin typeface="+mj-ea"/>
              </a:rPr>
              <a:t> - </a:t>
            </a:r>
            <a:r>
              <a:rPr kumimoji="1" lang="ko-KR" altLang="en-US" sz="1500" dirty="0">
                <a:latin typeface="+mj-ea"/>
              </a:rPr>
              <a:t>자바스크립트의 이벤트를 이해하려면 이벤트 흐름을 반드시 알고 있어야 한다</a:t>
            </a:r>
            <a:r>
              <a:rPr kumimoji="1" lang="en-US" altLang="ko-KR" sz="1500" dirty="0">
                <a:latin typeface="+mj-ea"/>
              </a:rPr>
              <a:t>.</a:t>
            </a:r>
            <a:r>
              <a:rPr kumimoji="1" lang="ko-KR" altLang="en-US" sz="1500" dirty="0">
                <a:latin typeface="+mj-ea"/>
              </a:rPr>
              <a:t>이벤트는 크게 </a:t>
            </a:r>
            <a:r>
              <a:rPr kumimoji="1" lang="en-US" altLang="ko-KR" sz="1500" dirty="0">
                <a:latin typeface="+mj-ea"/>
              </a:rPr>
              <a:t>3</a:t>
            </a:r>
            <a:r>
              <a:rPr kumimoji="1" lang="ko-KR" altLang="en-US" sz="1500" dirty="0">
                <a:latin typeface="+mj-ea"/>
              </a:rPr>
              <a:t>단계에 걸쳐 발생한다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</a:rPr>
              <a:t>     캡쳐 단계 </a:t>
            </a:r>
            <a:r>
              <a:rPr kumimoji="1" lang="en-US" altLang="ko-KR" sz="1500" dirty="0">
                <a:latin typeface="+mj-ea"/>
                <a:sym typeface="Wingdings" panose="05000000000000000000" pitchFamily="2" charset="2"/>
              </a:rPr>
              <a:t> </a:t>
            </a:r>
            <a:r>
              <a:rPr kumimoji="1" lang="ko-KR" altLang="en-US" sz="1500" dirty="0">
                <a:latin typeface="+mj-ea"/>
                <a:sym typeface="Wingdings" panose="05000000000000000000" pitchFamily="2" charset="2"/>
              </a:rPr>
              <a:t>타깃 단계 </a:t>
            </a:r>
            <a:r>
              <a:rPr kumimoji="1" lang="en-US" altLang="ko-KR" sz="1500" dirty="0">
                <a:latin typeface="+mj-ea"/>
                <a:sym typeface="Wingdings" panose="05000000000000000000" pitchFamily="2" charset="2"/>
              </a:rPr>
              <a:t> </a:t>
            </a:r>
            <a:r>
              <a:rPr kumimoji="1" lang="ko-KR" altLang="en-US" sz="1500" dirty="0">
                <a:latin typeface="+mj-ea"/>
                <a:sym typeface="Wingdings" panose="05000000000000000000" pitchFamily="2" charset="2"/>
              </a:rPr>
              <a:t>버블 단계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</a:t>
            </a:r>
            <a:endParaRPr kumimoji="1" lang="en-US" altLang="ko-KR" sz="1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F7E610-A5AC-4FE2-963D-7EE13C9B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284345"/>
            <a:ext cx="2014040" cy="45736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64BBE07-34C2-43E5-8E3E-B0B0E9E5011E}"/>
              </a:ext>
            </a:extLst>
          </p:cNvPr>
          <p:cNvSpPr/>
          <p:nvPr/>
        </p:nvSpPr>
        <p:spPr>
          <a:xfrm>
            <a:off x="2103307" y="3104744"/>
            <a:ext cx="1040365" cy="43204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8412-6522-457D-B396-F39EF5DD101E}"/>
              </a:ext>
            </a:extLst>
          </p:cNvPr>
          <p:cNvSpPr txBox="1"/>
          <p:nvPr/>
        </p:nvSpPr>
        <p:spPr>
          <a:xfrm>
            <a:off x="5807968" y="2204864"/>
            <a:ext cx="25282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+mj-ea"/>
                <a:ea typeface="+mj-ea"/>
              </a:rPr>
              <a:t>B1</a:t>
            </a:r>
            <a:r>
              <a:rPr lang="ko-KR" altLang="en-US" sz="1500" b="1" dirty="0">
                <a:latin typeface="+mj-ea"/>
                <a:ea typeface="+mj-ea"/>
              </a:rPr>
              <a:t>에서 이벤트 발생후 흐름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D43A1-D5C6-45DC-A3CC-40A86DD1CC3B}"/>
              </a:ext>
            </a:extLst>
          </p:cNvPr>
          <p:cNvSpPr txBox="1"/>
          <p:nvPr/>
        </p:nvSpPr>
        <p:spPr>
          <a:xfrm>
            <a:off x="6528048" y="2708920"/>
            <a:ext cx="11443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document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528E5-36EB-47A1-A610-8800AB373C91}"/>
              </a:ext>
            </a:extLst>
          </p:cNvPr>
          <p:cNvSpPr txBox="1"/>
          <p:nvPr/>
        </p:nvSpPr>
        <p:spPr>
          <a:xfrm>
            <a:off x="6528048" y="3310825"/>
            <a:ext cx="11443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&lt;html&gt;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3B30A-D3EE-4E37-8750-E55CE198065E}"/>
              </a:ext>
            </a:extLst>
          </p:cNvPr>
          <p:cNvSpPr txBox="1"/>
          <p:nvPr/>
        </p:nvSpPr>
        <p:spPr>
          <a:xfrm>
            <a:off x="6528051" y="3912730"/>
            <a:ext cx="114435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&lt;body&gt;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E4D62-B0AA-491E-B2C1-BA559BD2B901}"/>
              </a:ext>
            </a:extLst>
          </p:cNvPr>
          <p:cNvSpPr txBox="1"/>
          <p:nvPr/>
        </p:nvSpPr>
        <p:spPr>
          <a:xfrm>
            <a:off x="5663952" y="4514635"/>
            <a:ext cx="114435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A1&lt;div&gt;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91FAF-882C-4EA5-9BAF-8027BEE73CC1}"/>
              </a:ext>
            </a:extLst>
          </p:cNvPr>
          <p:cNvSpPr txBox="1"/>
          <p:nvPr/>
        </p:nvSpPr>
        <p:spPr>
          <a:xfrm>
            <a:off x="7464152" y="4514635"/>
            <a:ext cx="114435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A2&lt;div&gt;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8300FD-9311-42BA-98F2-AA4DFB16F0CB}"/>
              </a:ext>
            </a:extLst>
          </p:cNvPr>
          <p:cNvSpPr txBox="1"/>
          <p:nvPr/>
        </p:nvSpPr>
        <p:spPr>
          <a:xfrm>
            <a:off x="4776728" y="5229200"/>
            <a:ext cx="114435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B1&lt;div&gt;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ED51D3-39A5-45A0-B78C-A702DA5BA712}"/>
              </a:ext>
            </a:extLst>
          </p:cNvPr>
          <p:cNvSpPr txBox="1"/>
          <p:nvPr/>
        </p:nvSpPr>
        <p:spPr>
          <a:xfrm>
            <a:off x="3888054" y="5943765"/>
            <a:ext cx="114435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C1&lt;div&gt;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F9B64-2D05-45A0-B56B-2FDB5320635B}"/>
              </a:ext>
            </a:extLst>
          </p:cNvPr>
          <p:cNvSpPr txBox="1"/>
          <p:nvPr/>
        </p:nvSpPr>
        <p:spPr>
          <a:xfrm>
            <a:off x="8391881" y="5229200"/>
            <a:ext cx="114435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B2&lt;div&gt;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43667-321D-4670-BC44-62FBF4CB9F3E}"/>
              </a:ext>
            </a:extLst>
          </p:cNvPr>
          <p:cNvSpPr txBox="1"/>
          <p:nvPr/>
        </p:nvSpPr>
        <p:spPr>
          <a:xfrm>
            <a:off x="9344138" y="5943765"/>
            <a:ext cx="114435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C2&lt;div&gt;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3D71A1B-233F-44D5-84A1-1A5C0305DFC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7100224" y="3078252"/>
            <a:ext cx="0" cy="232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6E7758-5E47-4B4A-90A4-5C3DE9E5903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7100224" y="3680157"/>
            <a:ext cx="2" cy="232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52A26F9-6477-4053-8AAF-FB5D14510FCC}"/>
              </a:ext>
            </a:extLst>
          </p:cNvPr>
          <p:cNvCxnSpPr>
            <a:stCxn id="10" idx="1"/>
            <a:endCxn id="11" idx="0"/>
          </p:cNvCxnSpPr>
          <p:nvPr/>
        </p:nvCxnSpPr>
        <p:spPr>
          <a:xfrm rot="10800000" flipV="1">
            <a:off x="6236127" y="4097395"/>
            <a:ext cx="291924" cy="41723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F3A82A2-54AE-4CA9-9422-358A3503382F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rot="10800000" flipV="1">
            <a:off x="5348904" y="4699300"/>
            <a:ext cx="315049" cy="52989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83E9608-0FBC-4B31-833F-074A229034AB}"/>
              </a:ext>
            </a:extLst>
          </p:cNvPr>
          <p:cNvCxnSpPr>
            <a:cxnSpLocks/>
            <a:stCxn id="13" idx="1"/>
            <a:endCxn id="14" idx="0"/>
          </p:cNvCxnSpPr>
          <p:nvPr/>
        </p:nvCxnSpPr>
        <p:spPr>
          <a:xfrm rot="10800000" flipV="1">
            <a:off x="4460230" y="5413865"/>
            <a:ext cx="316499" cy="52989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273D24D-6A30-45A2-BC61-A8EF558625A6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7672401" y="4097396"/>
            <a:ext cx="363926" cy="41723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80F18C5-9943-4AF0-877C-B6C3F81EA49E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>
            <a:off x="8608502" y="4699301"/>
            <a:ext cx="355554" cy="52989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E4A9757-6144-469F-B9EE-AECAF3F91A24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>
            <a:off x="9536231" y="5413866"/>
            <a:ext cx="380082" cy="52989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2ED3845-376D-41DC-8178-C07E8839B3EB}"/>
              </a:ext>
            </a:extLst>
          </p:cNvPr>
          <p:cNvSpPr txBox="1"/>
          <p:nvPr/>
        </p:nvSpPr>
        <p:spPr>
          <a:xfrm>
            <a:off x="5867290" y="261261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시작</a:t>
            </a:r>
            <a:r>
              <a:rPr lang="en-US" altLang="ko-KR" sz="1600" b="1" dirty="0">
                <a:latin typeface="+mj-ea"/>
                <a:ea typeface="+mj-ea"/>
              </a:rPr>
              <a:t>!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4604A1-92E1-48C4-BC00-1DC2E4E2B982}"/>
              </a:ext>
            </a:extLst>
          </p:cNvPr>
          <p:cNvSpPr txBox="1"/>
          <p:nvPr/>
        </p:nvSpPr>
        <p:spPr>
          <a:xfrm>
            <a:off x="7749912" y="2594341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종료</a:t>
            </a:r>
            <a:r>
              <a:rPr lang="en-US" altLang="ko-KR" sz="1600" b="1" dirty="0">
                <a:latin typeface="+mj-ea"/>
                <a:ea typeface="+mj-ea"/>
              </a:rPr>
              <a:t>!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EB88EF6-99EA-4476-8538-5C43D7149B1C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921078" y="2893586"/>
            <a:ext cx="606970" cy="167758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2101D43-7613-49DE-A9F4-0ED0CAA53E2C}"/>
              </a:ext>
            </a:extLst>
          </p:cNvPr>
          <p:cNvSpPr txBox="1"/>
          <p:nvPr/>
        </p:nvSpPr>
        <p:spPr>
          <a:xfrm>
            <a:off x="5257127" y="3522494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캡쳐단계</a:t>
            </a:r>
            <a:r>
              <a:rPr lang="en-US" altLang="ko-KR" sz="1600" b="1" dirty="0">
                <a:latin typeface="+mj-ea"/>
                <a:ea typeface="+mj-ea"/>
              </a:rPr>
              <a:t>(1)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EAB65D-E184-4E25-A513-D6833AAD9371}"/>
              </a:ext>
            </a:extLst>
          </p:cNvPr>
          <p:cNvSpPr txBox="1"/>
          <p:nvPr/>
        </p:nvSpPr>
        <p:spPr>
          <a:xfrm>
            <a:off x="4776728" y="4846137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타깃단계</a:t>
            </a:r>
            <a:r>
              <a:rPr lang="en-US" altLang="ko-KR" sz="1600" b="1" dirty="0">
                <a:latin typeface="+mj-ea"/>
                <a:ea typeface="+mj-ea"/>
              </a:rPr>
              <a:t>(2)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24334FC8-5F9C-4E48-893F-A06B376AFD1F}"/>
              </a:ext>
            </a:extLst>
          </p:cNvPr>
          <p:cNvCxnSpPr>
            <a:cxnSpLocks/>
            <a:stCxn id="11" idx="3"/>
            <a:endCxn id="5" idx="3"/>
          </p:cNvCxnSpPr>
          <p:nvPr/>
        </p:nvCxnSpPr>
        <p:spPr>
          <a:xfrm flipV="1">
            <a:off x="6808302" y="2893586"/>
            <a:ext cx="864098" cy="1805715"/>
          </a:xfrm>
          <a:prstGeom prst="bentConnector3">
            <a:avLst>
              <a:gd name="adj1" fmla="val 16234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E71323E-AE13-44B9-994D-435CE6DA0D0C}"/>
              </a:ext>
            </a:extLst>
          </p:cNvPr>
          <p:cNvSpPr txBox="1"/>
          <p:nvPr/>
        </p:nvSpPr>
        <p:spPr>
          <a:xfrm>
            <a:off x="7749912" y="3521029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버블단계</a:t>
            </a:r>
            <a:r>
              <a:rPr lang="en-US" altLang="ko-KR" sz="1600" b="1" dirty="0">
                <a:latin typeface="+mj-ea"/>
                <a:ea typeface="+mj-ea"/>
              </a:rPr>
              <a:t>(3)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79D36F-E69A-4F80-81E8-AAE1B4F27425}"/>
              </a:ext>
            </a:extLst>
          </p:cNvPr>
          <p:cNvSpPr txBox="1"/>
          <p:nvPr/>
        </p:nvSpPr>
        <p:spPr>
          <a:xfrm>
            <a:off x="9048328" y="2284143"/>
            <a:ext cx="314592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* 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중요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이벤트 흐름은 오직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DOM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노드 객체를 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따라 이동한다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사용자가 만든 객체에서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는 절대 일어나지 </a:t>
            </a:r>
            <a:r>
              <a:rPr lang="ko-KR" altLang="en-US" sz="1300" dirty="0" err="1">
                <a:solidFill>
                  <a:srgbClr val="FF0000"/>
                </a:solidFill>
                <a:latin typeface="+mj-ea"/>
                <a:ea typeface="+mj-ea"/>
              </a:rPr>
              <a:t>않을뿐더러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 이벤트를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흐르게 할 수도 없다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1300" dirty="0" err="1">
                <a:solidFill>
                  <a:srgbClr val="FF0000"/>
                </a:solidFill>
                <a:latin typeface="+mj-ea"/>
                <a:ea typeface="+mj-ea"/>
              </a:rPr>
              <a:t>eventPhase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프로퍼티 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: </a:t>
            </a:r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이벤트 단계를 확</a:t>
            </a:r>
            <a:endParaRPr lang="en-US" altLang="ko-KR" sz="13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sz="1300" dirty="0">
                <a:solidFill>
                  <a:srgbClr val="FF0000"/>
                </a:solidFill>
                <a:latin typeface="+mj-ea"/>
                <a:ea typeface="+mj-ea"/>
              </a:rPr>
              <a:t>인할 수 있는 프로퍼티이다</a:t>
            </a:r>
            <a:r>
              <a:rPr lang="en-US" altLang="ko-KR" sz="1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3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9849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3. </a:t>
            </a:r>
            <a:r>
              <a:rPr lang="ko-KR" altLang="en-US" sz="2800" b="1" dirty="0">
                <a:latin typeface="+mj-ea"/>
              </a:rPr>
              <a:t>이벤트 단계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61283"/>
            <a:ext cx="10713290" cy="4694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 </a:t>
            </a:r>
            <a:r>
              <a:rPr kumimoji="1" lang="ko-KR" altLang="en-US" b="1" dirty="0"/>
              <a:t>캡쳐</a:t>
            </a:r>
            <a:r>
              <a:rPr kumimoji="1" lang="en-US" altLang="ko-KR" b="1" dirty="0"/>
              <a:t>(Capture)</a:t>
            </a:r>
            <a:r>
              <a:rPr kumimoji="1" lang="ko-KR" altLang="en-US" b="1" dirty="0"/>
              <a:t> 단계 상세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j-ea"/>
              </a:rPr>
              <a:t>  </a:t>
            </a:r>
            <a:r>
              <a:rPr kumimoji="1" lang="en-US" altLang="ko-KR" sz="1500" dirty="0">
                <a:latin typeface="+mj-ea"/>
              </a:rPr>
              <a:t> </a:t>
            </a:r>
            <a:r>
              <a:rPr kumimoji="1" lang="ko-KR" altLang="en-US" sz="1500" dirty="0">
                <a:latin typeface="+mj-ea"/>
              </a:rPr>
              <a:t>① 설명</a:t>
            </a:r>
            <a:r>
              <a:rPr kumimoji="1" lang="en-US" altLang="ko-KR" sz="1500" dirty="0">
                <a:latin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가장 먼저 실행되는 이벤트 단계이다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아울러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,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이벤트 흐름은 가장 최상위 노드인 </a:t>
            </a:r>
            <a:r>
              <a:rPr kumimoji="1" lang="en-US" altLang="ko-KR" sz="1500" dirty="0" err="1">
                <a:solidFill>
                  <a:srgbClr val="FF0000"/>
                </a:solidFill>
                <a:latin typeface="+mj-ea"/>
              </a:rPr>
              <a:t>documen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에서 시작해서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&lt;html&gt;,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 </a:t>
            </a:r>
            <a:endParaRPr kumimoji="1" lang="en-US" altLang="ko-KR" sz="1500" dirty="0">
              <a:solidFill>
                <a:srgbClr val="FF0000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&lt;body&gt;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태그를 거쳐 실제 이벤트를 발생시킨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B1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노드 전까지 흐르게 되며 이 </a:t>
            </a:r>
            <a:r>
              <a:rPr kumimoji="1" lang="ko-KR" altLang="en-US" sz="1500" dirty="0" err="1">
                <a:solidFill>
                  <a:srgbClr val="FF0000"/>
                </a:solidFill>
                <a:latin typeface="+mj-ea"/>
              </a:rPr>
              <a:t>단계까지를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 캡쳐 단계라고 한다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</a:t>
            </a:r>
            <a:r>
              <a:rPr kumimoji="1" lang="ko-KR" altLang="en-US" sz="1500" dirty="0">
                <a:latin typeface="+mj-ea"/>
              </a:rPr>
              <a:t>만약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latin typeface="+mj-ea"/>
              </a:rPr>
              <a:t>거쳐오면서 만나는 노드 중 캡쳐 단계에 이벤트 </a:t>
            </a:r>
            <a:r>
              <a:rPr kumimoji="1" lang="ko-KR" altLang="en-US" sz="1500" dirty="0" err="1">
                <a:latin typeface="+mj-ea"/>
              </a:rPr>
              <a:t>리스너가</a:t>
            </a:r>
            <a:r>
              <a:rPr kumimoji="1" lang="ko-KR" altLang="en-US" sz="1500" dirty="0">
                <a:latin typeface="+mj-ea"/>
              </a:rPr>
              <a:t> 등록되어 있다면 이벤트 </a:t>
            </a:r>
            <a:r>
              <a:rPr kumimoji="1" lang="ko-KR" altLang="en-US" sz="1500" dirty="0" err="1">
                <a:latin typeface="+mj-ea"/>
              </a:rPr>
              <a:t>리스너가</a:t>
            </a:r>
            <a:r>
              <a:rPr kumimoji="1" lang="ko-KR" altLang="en-US" sz="1500" dirty="0">
                <a:latin typeface="+mj-ea"/>
              </a:rPr>
              <a:t> 실행된다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</a:t>
            </a:r>
            <a:r>
              <a:rPr kumimoji="1" lang="ko-KR" altLang="en-US" sz="1500" dirty="0">
                <a:latin typeface="+mj-ea"/>
              </a:rPr>
              <a:t>② 이벤트 등록 방법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$</a:t>
            </a:r>
            <a:r>
              <a:rPr kumimoji="1" lang="ko-KR" altLang="en-US" sz="1500" dirty="0">
                <a:latin typeface="+mj-ea"/>
              </a:rPr>
              <a:t>대상</a:t>
            </a:r>
            <a:r>
              <a:rPr kumimoji="1" lang="en-US" altLang="ko-KR" sz="1500" dirty="0">
                <a:latin typeface="+mj-ea"/>
              </a:rPr>
              <a:t>.get(0).</a:t>
            </a:r>
            <a:r>
              <a:rPr kumimoji="1" lang="en-US" altLang="ko-KR" sz="1500" dirty="0" err="1">
                <a:latin typeface="+mj-ea"/>
              </a:rPr>
              <a:t>addEventListener</a:t>
            </a:r>
            <a:r>
              <a:rPr kumimoji="1" lang="en-US" altLang="ko-KR" sz="1500" dirty="0">
                <a:latin typeface="+mj-ea"/>
              </a:rPr>
              <a:t>(</a:t>
            </a:r>
            <a:r>
              <a:rPr kumimoji="1" lang="ko-KR" altLang="en-US" sz="1500" dirty="0">
                <a:latin typeface="+mj-ea"/>
              </a:rPr>
              <a:t>이벤트 이름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 err="1">
                <a:latin typeface="+mj-ea"/>
              </a:rPr>
              <a:t>리스너</a:t>
            </a:r>
            <a:r>
              <a:rPr kumimoji="1" lang="en-US" altLang="ko-KR" sz="1500" dirty="0">
                <a:latin typeface="+mj-ea"/>
              </a:rPr>
              <a:t>, true);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단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, jQuery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의 경우 캡쳐 단계에서 이벤트를 등록하는 기능이 없다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  <a:r>
              <a:rPr kumimoji="1" lang="en-US" altLang="ko-KR" sz="1500" dirty="0">
                <a:latin typeface="+mj-ea"/>
              </a:rPr>
              <a:t> </a:t>
            </a:r>
            <a:r>
              <a:rPr kumimoji="1" lang="ko-KR" altLang="en-US" sz="1500" dirty="0">
                <a:latin typeface="+mj-ea"/>
              </a:rPr>
              <a:t>하여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latin typeface="+mj-ea"/>
              </a:rPr>
              <a:t>다음과 같이 </a:t>
            </a:r>
            <a:r>
              <a:rPr kumimoji="1" lang="en-US" altLang="ko-KR" sz="1500" dirty="0">
                <a:latin typeface="+mj-ea"/>
              </a:rPr>
              <a:t>jQuery</a:t>
            </a:r>
            <a:r>
              <a:rPr kumimoji="1" lang="ko-KR" altLang="en-US" sz="1500" dirty="0">
                <a:latin typeface="+mj-ea"/>
              </a:rPr>
              <a:t>내부에 들어있는 자바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스크립트 </a:t>
            </a:r>
            <a:r>
              <a:rPr kumimoji="1" lang="en-US" altLang="ko-KR" sz="1500" dirty="0">
                <a:latin typeface="+mj-ea"/>
              </a:rPr>
              <a:t>DOM</a:t>
            </a:r>
            <a:r>
              <a:rPr kumimoji="1" lang="ko-KR" altLang="en-US" sz="1500" dirty="0">
                <a:latin typeface="+mj-ea"/>
              </a:rPr>
              <a:t>에 접근해서 자바스크립트 방식으로 이벤트를 등록해야 한다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자바스크립트에서 캡쳐 단계에 이벤트를 등록하는 방법은 </a:t>
            </a:r>
            <a:r>
              <a:rPr kumimoji="1" lang="en-US" altLang="ko-KR" sz="1500" dirty="0" err="1">
                <a:solidFill>
                  <a:srgbClr val="FF0000"/>
                </a:solidFill>
                <a:latin typeface="+mj-ea"/>
              </a:rPr>
              <a:t>addEventListener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()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의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마지막 인자에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true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를 설정하면 된다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</a:t>
            </a:r>
            <a:r>
              <a:rPr kumimoji="1" lang="ko-KR" altLang="en-US" sz="1500" dirty="0">
                <a:latin typeface="+mj-ea"/>
              </a:rPr>
              <a:t>③ 캡쳐 단계 용도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캡쳐 단계를 사용하는 용도는 주로 타깃</a:t>
            </a:r>
            <a:r>
              <a:rPr kumimoji="1" lang="en-US" altLang="ko-KR" sz="1500" dirty="0">
                <a:latin typeface="+mj-ea"/>
              </a:rPr>
              <a:t>/</a:t>
            </a:r>
            <a:r>
              <a:rPr kumimoji="1" lang="ko-KR" altLang="en-US" sz="1500" dirty="0" err="1">
                <a:latin typeface="+mj-ea"/>
              </a:rPr>
              <a:t>버블링</a:t>
            </a:r>
            <a:r>
              <a:rPr kumimoji="1" lang="ko-KR" altLang="en-US" sz="1500" dirty="0">
                <a:latin typeface="+mj-ea"/>
              </a:rPr>
              <a:t> 단계의 이벤트 실행 전에 처리해야 할 사전 작업 또는 타깃</a:t>
            </a:r>
            <a:r>
              <a:rPr kumimoji="1" lang="en-US" altLang="ko-KR" sz="1500" dirty="0">
                <a:latin typeface="+mj-ea"/>
              </a:rPr>
              <a:t>/</a:t>
            </a:r>
            <a:r>
              <a:rPr kumimoji="1" lang="ko-KR" altLang="en-US" sz="1500" dirty="0" err="1">
                <a:latin typeface="+mj-ea"/>
              </a:rPr>
              <a:t>버블링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단계</a:t>
            </a:r>
            <a:r>
              <a:rPr kumimoji="1" lang="en-US" altLang="ko-KR" sz="1500" dirty="0">
                <a:latin typeface="+mj-ea"/>
              </a:rPr>
              <a:t> </a:t>
            </a:r>
            <a:r>
              <a:rPr kumimoji="1" lang="ko-KR" altLang="en-US" sz="1500" dirty="0">
                <a:latin typeface="+mj-ea"/>
              </a:rPr>
              <a:t>이벤트 처리를 제어하는 용도로 아주 가끔 사용한다</a:t>
            </a:r>
            <a:r>
              <a:rPr kumimoji="1" lang="en-US" altLang="ko-KR" sz="1500" dirty="0">
                <a:latin typeface="+mj-ea"/>
              </a:rPr>
              <a:t>.</a:t>
            </a:r>
            <a:endParaRPr kumimoji="1"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24764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3. </a:t>
            </a:r>
            <a:r>
              <a:rPr lang="ko-KR" altLang="en-US" sz="2800" b="1" dirty="0">
                <a:latin typeface="+mj-ea"/>
              </a:rPr>
              <a:t>이벤트 단계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61283"/>
            <a:ext cx="10713290" cy="1441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</a:rPr>
              <a:t>아래 예제를 보면 캡쳐 단계에서 </a:t>
            </a:r>
            <a:r>
              <a:rPr kumimoji="1" lang="en-US" altLang="ko-KR" sz="1500" dirty="0" err="1">
                <a:latin typeface="+mj-ea"/>
              </a:rPr>
              <a:t>e.stopPropagation</a:t>
            </a:r>
            <a:r>
              <a:rPr kumimoji="1" lang="en-US" altLang="ko-KR" sz="1500" dirty="0">
                <a:latin typeface="+mj-ea"/>
              </a:rPr>
              <a:t>()</a:t>
            </a:r>
            <a:r>
              <a:rPr kumimoji="1" lang="ko-KR" altLang="en-US" sz="1500" dirty="0">
                <a:latin typeface="+mj-ea"/>
              </a:rPr>
              <a:t>메서드로 캡쳐 단계에서 흐름을 끊고 있다</a:t>
            </a:r>
            <a:r>
              <a:rPr kumimoji="1" lang="en-US" altLang="ko-KR" sz="1500" dirty="0">
                <a:latin typeface="+mj-ea"/>
              </a:rPr>
              <a:t>. </a:t>
            </a:r>
            <a:r>
              <a:rPr kumimoji="1" lang="ko-KR" altLang="en-US" sz="1500" dirty="0">
                <a:latin typeface="+mj-ea"/>
              </a:rPr>
              <a:t>하여 </a:t>
            </a:r>
            <a:r>
              <a:rPr kumimoji="1" lang="en-US" altLang="ko-KR" sz="1500" dirty="0">
                <a:latin typeface="+mj-ea"/>
              </a:rPr>
              <a:t>1</a:t>
            </a:r>
            <a:r>
              <a:rPr kumimoji="1" lang="ko-KR" altLang="en-US" sz="1500" dirty="0">
                <a:latin typeface="+mj-ea"/>
              </a:rPr>
              <a:t>번만 </a:t>
            </a:r>
            <a:r>
              <a:rPr kumimoji="1" lang="ko-KR" altLang="en-US" sz="1500" dirty="0" err="1">
                <a:latin typeface="+mj-ea"/>
              </a:rPr>
              <a:t>리스너가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</a:rPr>
              <a:t>실행되고 </a:t>
            </a:r>
            <a:r>
              <a:rPr kumimoji="1" lang="en-US" altLang="ko-KR" sz="1500" dirty="0">
                <a:latin typeface="+mj-ea"/>
              </a:rPr>
              <a:t>2</a:t>
            </a:r>
            <a:r>
              <a:rPr kumimoji="1" lang="ko-KR" altLang="en-US" sz="1500" dirty="0">
                <a:latin typeface="+mj-ea"/>
              </a:rPr>
              <a:t>번에 있는 </a:t>
            </a:r>
            <a:r>
              <a:rPr kumimoji="1" lang="ko-KR" altLang="en-US" sz="1500" dirty="0" err="1">
                <a:latin typeface="+mj-ea"/>
              </a:rPr>
              <a:t>리스너는</a:t>
            </a:r>
            <a:r>
              <a:rPr kumimoji="1" lang="ko-KR" altLang="en-US" sz="1500" dirty="0">
                <a:latin typeface="+mj-ea"/>
              </a:rPr>
              <a:t> 실행하지 않는다</a:t>
            </a:r>
            <a:r>
              <a:rPr kumimoji="1" lang="en-US" altLang="ko-KR" sz="1500" dirty="0">
                <a:latin typeface="+mj-ea"/>
              </a:rPr>
              <a:t>. </a:t>
            </a:r>
            <a:r>
              <a:rPr kumimoji="1" lang="ko-KR" altLang="en-US" sz="1500" dirty="0">
                <a:latin typeface="+mj-ea"/>
              </a:rPr>
              <a:t>바로 이러한 제어를 할 수 있기때문에 사용할 수는 있지만 실무에서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</a:rPr>
              <a:t>는 사용할 일이 거의 없다</a:t>
            </a:r>
            <a:r>
              <a:rPr kumimoji="1" lang="en-US" altLang="ko-KR" sz="1500" dirty="0">
                <a:latin typeface="+mj-ea"/>
              </a:rPr>
              <a:t>.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보통 이벤트는 주로 타깃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/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버블 단계에 이벤트를 걸어 사용하며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, jQuery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에서도 기본으로 타</a:t>
            </a:r>
            <a:endParaRPr kumimoji="1" lang="en-US" altLang="ko-KR" sz="1500" dirty="0">
              <a:solidFill>
                <a:srgbClr val="FF0000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깃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/</a:t>
            </a:r>
            <a:r>
              <a:rPr kumimoji="1" lang="ko-KR" altLang="en-US" sz="1500" dirty="0" err="1">
                <a:solidFill>
                  <a:srgbClr val="FF0000"/>
                </a:solidFill>
                <a:latin typeface="+mj-ea"/>
              </a:rPr>
              <a:t>버블링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 단계에 이벤트가 등록되게 만들어져 있다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  <a:endParaRPr kumimoji="1" lang="en-US" altLang="ko-KR" sz="1500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D10D07-C203-48C2-844E-358E608A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53" y="2533961"/>
            <a:ext cx="6361593" cy="30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0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3. </a:t>
            </a:r>
            <a:r>
              <a:rPr lang="ko-KR" altLang="en-US" sz="2800" b="1" dirty="0">
                <a:latin typeface="+mj-ea"/>
              </a:rPr>
              <a:t>이벤트 단계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61283"/>
            <a:ext cx="10713290" cy="4001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3. </a:t>
            </a:r>
            <a:r>
              <a:rPr kumimoji="1" lang="ko-KR" altLang="en-US" b="1" dirty="0"/>
              <a:t>타깃</a:t>
            </a:r>
            <a:r>
              <a:rPr kumimoji="1" lang="en-US" altLang="ko-KR" b="1" dirty="0"/>
              <a:t>(Target)</a:t>
            </a:r>
            <a:r>
              <a:rPr kumimoji="1" lang="ko-KR" altLang="en-US" b="1" dirty="0"/>
              <a:t> 단계 상세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j-ea"/>
              </a:rPr>
              <a:t>  </a:t>
            </a:r>
            <a:r>
              <a:rPr kumimoji="1" lang="en-US" altLang="ko-KR" sz="1500" dirty="0">
                <a:latin typeface="+mj-ea"/>
              </a:rPr>
              <a:t> </a:t>
            </a:r>
            <a:r>
              <a:rPr kumimoji="1" lang="ko-KR" altLang="en-US" sz="1500" dirty="0">
                <a:latin typeface="+mj-ea"/>
              </a:rPr>
              <a:t>① 설명</a:t>
            </a:r>
            <a:r>
              <a:rPr kumimoji="1" lang="en-US" altLang="ko-KR" sz="1500" dirty="0">
                <a:latin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타깃 단계는 이벤트 흐름이 이벤트를 발생시킨 노드에 머무르는 단계를 말한다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 때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,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이벤트를 발생시킨 노드에</a:t>
            </a:r>
            <a:endParaRPr kumimoji="1" lang="en-US" altLang="ko-KR" sz="1500" dirty="0">
              <a:solidFill>
                <a:srgbClr val="FF0000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이벤트가 등록되어 있다면 </a:t>
            </a:r>
            <a:r>
              <a:rPr kumimoji="1" lang="ko-KR" altLang="en-US" sz="1500" dirty="0" err="1">
                <a:solidFill>
                  <a:srgbClr val="FF0000"/>
                </a:solidFill>
                <a:latin typeface="+mj-ea"/>
              </a:rPr>
              <a:t>리스너가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 실행한다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</a:t>
            </a:r>
            <a:r>
              <a:rPr kumimoji="1" lang="ko-KR" altLang="en-US" sz="1500" dirty="0">
                <a:latin typeface="+mj-ea"/>
              </a:rPr>
              <a:t>② 이벤트 등록 방법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$</a:t>
            </a:r>
            <a:r>
              <a:rPr kumimoji="1" lang="ko-KR" altLang="en-US" sz="1500" dirty="0">
                <a:latin typeface="+mj-ea"/>
              </a:rPr>
              <a:t>대상</a:t>
            </a:r>
            <a:r>
              <a:rPr kumimoji="1" lang="en-US" altLang="ko-KR" sz="1500" dirty="0">
                <a:latin typeface="+mj-ea"/>
              </a:rPr>
              <a:t>.on(</a:t>
            </a:r>
            <a:r>
              <a:rPr kumimoji="1" lang="ko-KR" altLang="en-US" sz="1500" dirty="0">
                <a:latin typeface="+mj-ea"/>
              </a:rPr>
              <a:t>이벤트 이름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 err="1">
                <a:latin typeface="+mj-ea"/>
              </a:rPr>
              <a:t>리스너</a:t>
            </a:r>
            <a:r>
              <a:rPr kumimoji="1" lang="en-US" altLang="ko-KR" sz="1500" dirty="0">
                <a:latin typeface="+mj-ea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 on()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메서드와 같은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jQuery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의 이벤트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관련 메서드를 사용해 이벤트를 등록하는 경우 </a:t>
            </a:r>
            <a:r>
              <a:rPr kumimoji="1" lang="ko-KR" altLang="en-US" sz="1500" dirty="0" err="1">
                <a:solidFill>
                  <a:srgbClr val="FF0000"/>
                </a:solidFill>
                <a:latin typeface="+mj-ea"/>
              </a:rPr>
              <a:t>타킷과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 </a:t>
            </a:r>
            <a:r>
              <a:rPr kumimoji="1" lang="ko-KR" altLang="en-US" sz="1500" dirty="0" err="1">
                <a:solidFill>
                  <a:srgbClr val="FF0000"/>
                </a:solidFill>
                <a:latin typeface="+mj-ea"/>
              </a:rPr>
              <a:t>버블링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 단계에 등록이 </a:t>
            </a:r>
            <a:endParaRPr kumimoji="1" lang="en-US" altLang="ko-KR" sz="1500" dirty="0">
              <a:solidFill>
                <a:srgbClr val="FF0000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된다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+mj-ea"/>
              </a:rPr>
              <a:t>    ③ 자바스크립트로 타깃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 err="1">
                <a:latin typeface="+mj-ea"/>
              </a:rPr>
              <a:t>버블링</a:t>
            </a:r>
            <a:r>
              <a:rPr kumimoji="1" lang="ko-KR" altLang="en-US" sz="1500" dirty="0">
                <a:latin typeface="+mj-ea"/>
              </a:rPr>
              <a:t> 단계에 이벤트를 등록하는 방법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대상</a:t>
            </a:r>
            <a:r>
              <a:rPr kumimoji="1" lang="en-US" altLang="ko-KR" sz="1500" dirty="0">
                <a:latin typeface="+mj-ea"/>
              </a:rPr>
              <a:t>.</a:t>
            </a:r>
            <a:r>
              <a:rPr kumimoji="1" lang="en-US" altLang="ko-KR" sz="1500" dirty="0" err="1">
                <a:latin typeface="+mj-ea"/>
              </a:rPr>
              <a:t>addEventListener</a:t>
            </a:r>
            <a:r>
              <a:rPr kumimoji="1" lang="en-US" altLang="ko-KR" sz="1500" dirty="0">
                <a:latin typeface="+mj-ea"/>
              </a:rPr>
              <a:t>(</a:t>
            </a:r>
            <a:r>
              <a:rPr kumimoji="1" lang="ko-KR" altLang="en-US" sz="1500" dirty="0">
                <a:latin typeface="+mj-ea"/>
              </a:rPr>
              <a:t>이벤트 이름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 err="1">
                <a:latin typeface="+mj-ea"/>
              </a:rPr>
              <a:t>리스너</a:t>
            </a:r>
            <a:r>
              <a:rPr kumimoji="1" lang="en-US" altLang="ko-KR" sz="1500" dirty="0">
                <a:latin typeface="+mj-ea"/>
              </a:rPr>
              <a:t>, false);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캡쳐 단계에 이벤트 </a:t>
            </a:r>
            <a:r>
              <a:rPr kumimoji="1" lang="ko-KR" altLang="en-US" sz="1500" dirty="0" err="1">
                <a:latin typeface="+mj-ea"/>
              </a:rPr>
              <a:t>리스너를</a:t>
            </a:r>
            <a:r>
              <a:rPr kumimoji="1" lang="ko-KR" altLang="en-US" sz="1500" dirty="0">
                <a:latin typeface="+mj-ea"/>
              </a:rPr>
              <a:t> 등록하는 방법과 다른 점이라면 마지막 매개변수의 값에 </a:t>
            </a:r>
            <a:r>
              <a:rPr kumimoji="1" lang="en-US" altLang="ko-KR" sz="1500" dirty="0">
                <a:latin typeface="+mj-ea"/>
              </a:rPr>
              <a:t>false</a:t>
            </a:r>
            <a:r>
              <a:rPr kumimoji="1" lang="ko-KR" altLang="en-US" sz="1500" dirty="0">
                <a:latin typeface="+mj-ea"/>
              </a:rPr>
              <a:t>를 대입하는 것이다</a:t>
            </a:r>
            <a:r>
              <a:rPr kumimoji="1" lang="en-US" altLang="ko-KR" sz="1500" dirty="0">
                <a:latin typeface="+mj-ea"/>
              </a:rPr>
              <a:t>.</a:t>
            </a:r>
            <a:endParaRPr kumimoji="1"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93865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3. </a:t>
            </a:r>
            <a:r>
              <a:rPr lang="ko-KR" altLang="en-US" sz="2800" b="1" dirty="0">
                <a:latin typeface="+mj-ea"/>
              </a:rPr>
              <a:t>이벤트 단계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61283"/>
            <a:ext cx="10713290" cy="434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4. </a:t>
            </a:r>
            <a:r>
              <a:rPr kumimoji="1" lang="ko-KR" altLang="en-US" b="1" dirty="0"/>
              <a:t>버블</a:t>
            </a:r>
            <a:r>
              <a:rPr kumimoji="1" lang="en-US" altLang="ko-KR" b="1" dirty="0"/>
              <a:t>(Bubble)</a:t>
            </a:r>
            <a:r>
              <a:rPr kumimoji="1" lang="ko-KR" altLang="en-US" b="1" dirty="0"/>
              <a:t> 단계 상세</a:t>
            </a:r>
            <a:endParaRPr kumimoji="1"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j-ea"/>
              </a:rPr>
              <a:t>  </a:t>
            </a:r>
            <a:r>
              <a:rPr kumimoji="1" lang="en-US" altLang="ko-KR" sz="1500" dirty="0">
                <a:latin typeface="+mj-ea"/>
              </a:rPr>
              <a:t> </a:t>
            </a:r>
            <a:r>
              <a:rPr kumimoji="1" lang="ko-KR" altLang="en-US" sz="1500" dirty="0">
                <a:latin typeface="+mj-ea"/>
              </a:rPr>
              <a:t>① 설명</a:t>
            </a:r>
            <a:r>
              <a:rPr kumimoji="1" lang="en-US" altLang="ko-KR" sz="1500" dirty="0">
                <a:latin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버블 단계는 캡쳐 단계의 역순으로 이벤트가 흐른다는 것이다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 흐름은 </a:t>
            </a:r>
            <a:r>
              <a:rPr kumimoji="1" lang="ko-KR" altLang="en-US" sz="1500" dirty="0" err="1">
                <a:solidFill>
                  <a:srgbClr val="FF0000"/>
                </a:solidFill>
                <a:latin typeface="+mj-ea"/>
              </a:rPr>
              <a:t>버블링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(bubbling)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이라고 한다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 </a:t>
            </a:r>
            <a:r>
              <a:rPr kumimoji="1" lang="ko-KR" altLang="en-US" sz="1500" dirty="0">
                <a:latin typeface="+mj-ea"/>
              </a:rPr>
              <a:t>예를 들어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B1</a:t>
            </a:r>
            <a:r>
              <a:rPr kumimoji="1" lang="ko-KR" altLang="en-US" sz="1500" dirty="0">
                <a:latin typeface="+mj-ea"/>
              </a:rPr>
              <a:t>노드가 클릭이 된 경우 이벤트는 캡쳐 단계의 역순인 </a:t>
            </a:r>
            <a:r>
              <a:rPr kumimoji="1" lang="en-US" altLang="ko-KR" sz="1500" dirty="0">
                <a:latin typeface="+mj-ea"/>
              </a:rPr>
              <a:t>A1</a:t>
            </a:r>
            <a:r>
              <a:rPr kumimoji="1" lang="ko-KR" altLang="en-US" sz="1500" dirty="0">
                <a:latin typeface="+mj-ea"/>
              </a:rPr>
              <a:t>노드를 시작으로 </a:t>
            </a:r>
            <a:r>
              <a:rPr kumimoji="1" lang="en-US" altLang="ko-KR" sz="1500" dirty="0">
                <a:latin typeface="+mj-ea"/>
              </a:rPr>
              <a:t>body</a:t>
            </a:r>
            <a:r>
              <a:rPr kumimoji="1" lang="ko-KR" altLang="en-US" sz="1500" dirty="0">
                <a:latin typeface="+mj-ea"/>
              </a:rPr>
              <a:t>와 </a:t>
            </a:r>
            <a:r>
              <a:rPr kumimoji="1" lang="en-US" altLang="ko-KR" sz="1500" dirty="0">
                <a:latin typeface="+mj-ea"/>
              </a:rPr>
              <a:t>html</a:t>
            </a:r>
            <a:r>
              <a:rPr kumimoji="1" lang="ko-KR" altLang="en-US" sz="1500" dirty="0">
                <a:latin typeface="+mj-ea"/>
              </a:rPr>
              <a:t>노드를 거쳐 </a:t>
            </a:r>
            <a:r>
              <a:rPr kumimoji="1" lang="en-US" altLang="ko-KR" sz="1500" dirty="0">
                <a:latin typeface="+mj-ea"/>
              </a:rPr>
              <a:t>document</a:t>
            </a:r>
            <a:r>
              <a:rPr kumimoji="1" lang="ko-KR" altLang="en-US" sz="1500" dirty="0">
                <a:latin typeface="+mj-ea"/>
              </a:rPr>
              <a:t>객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</a:t>
            </a:r>
            <a:r>
              <a:rPr kumimoji="1" lang="ko-KR" altLang="en-US" sz="1500" dirty="0">
                <a:latin typeface="+mj-ea"/>
              </a:rPr>
              <a:t>체로 흐르게 된다</a:t>
            </a:r>
            <a:r>
              <a:rPr kumimoji="1" lang="en-US" altLang="ko-KR" sz="1500" dirty="0">
                <a:latin typeface="+mj-ea"/>
              </a:rPr>
              <a:t>.</a:t>
            </a:r>
            <a:r>
              <a:rPr kumimoji="1" lang="ko-KR" altLang="en-US" sz="1500" dirty="0">
                <a:latin typeface="+mj-ea"/>
              </a:rPr>
              <a:t>이 때 만나는 노드에 버블 단계의 이벤트가 등록되어 있다면 </a:t>
            </a:r>
            <a:r>
              <a:rPr kumimoji="1" lang="ko-KR" altLang="en-US" sz="1500" dirty="0" err="1">
                <a:latin typeface="+mj-ea"/>
              </a:rPr>
              <a:t>리스너가</a:t>
            </a:r>
            <a:r>
              <a:rPr kumimoji="1" lang="ko-KR" altLang="en-US" sz="1500" dirty="0">
                <a:latin typeface="+mj-ea"/>
              </a:rPr>
              <a:t> 실행된다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</a:t>
            </a:r>
            <a:r>
              <a:rPr kumimoji="1" lang="ko-KR" altLang="en-US" sz="1500" dirty="0">
                <a:latin typeface="+mj-ea"/>
              </a:rPr>
              <a:t>② 이벤트 등록 방법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$</a:t>
            </a:r>
            <a:r>
              <a:rPr kumimoji="1" lang="ko-KR" altLang="en-US" sz="1500" dirty="0">
                <a:latin typeface="+mj-ea"/>
              </a:rPr>
              <a:t>대상</a:t>
            </a:r>
            <a:r>
              <a:rPr kumimoji="1" lang="en-US" altLang="ko-KR" sz="1500" dirty="0">
                <a:latin typeface="+mj-ea"/>
              </a:rPr>
              <a:t>.on(</a:t>
            </a:r>
            <a:r>
              <a:rPr kumimoji="1" lang="ko-KR" altLang="en-US" sz="1500" dirty="0">
                <a:latin typeface="+mj-ea"/>
              </a:rPr>
              <a:t>이벤트 이름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 err="1">
                <a:latin typeface="+mj-ea"/>
              </a:rPr>
              <a:t>리스너</a:t>
            </a:r>
            <a:r>
              <a:rPr kumimoji="1" lang="en-US" altLang="ko-KR" sz="1500" dirty="0">
                <a:latin typeface="+mj-ea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앞서 말했듯이 타깃 단계와 버블 단계에 이벤트를 등록하는 방법은 동일하다</a:t>
            </a:r>
            <a:r>
              <a:rPr kumimoji="1" lang="en-US" altLang="ko-KR" sz="1500" dirty="0">
                <a:latin typeface="+mj-ea"/>
              </a:rPr>
              <a:t>.</a:t>
            </a:r>
            <a:r>
              <a:rPr kumimoji="1" lang="ko-KR" altLang="en-US" sz="1500" dirty="0">
                <a:latin typeface="+mj-ea"/>
              </a:rPr>
              <a:t>하여</a:t>
            </a:r>
            <a:r>
              <a:rPr kumimoji="1" lang="en-US" altLang="ko-KR" sz="1500" dirty="0">
                <a:latin typeface="+mj-ea"/>
              </a:rPr>
              <a:t>, </a:t>
            </a:r>
            <a:r>
              <a:rPr kumimoji="1" lang="ko-KR" altLang="en-US" sz="1500" dirty="0">
                <a:latin typeface="+mj-ea"/>
              </a:rPr>
              <a:t>타깃 단계인지 버블 단계인지를</a:t>
            </a: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ea"/>
              </a:rPr>
              <a:t>        </a:t>
            </a:r>
            <a:r>
              <a:rPr kumimoji="1" lang="ko-KR" altLang="en-US" sz="1500" dirty="0">
                <a:latin typeface="+mj-ea"/>
              </a:rPr>
              <a:t>구분할 때는 </a:t>
            </a:r>
            <a:r>
              <a:rPr kumimoji="1" lang="en-US" altLang="ko-KR" sz="1500" dirty="0">
                <a:latin typeface="+mj-ea"/>
              </a:rPr>
              <a:t>Event</a:t>
            </a:r>
            <a:r>
              <a:rPr kumimoji="1" lang="ko-KR" altLang="en-US" sz="1500" dirty="0">
                <a:latin typeface="+mj-ea"/>
              </a:rPr>
              <a:t>객체의 </a:t>
            </a:r>
            <a:r>
              <a:rPr kumimoji="1" lang="en-US" altLang="ko-KR" sz="1500" dirty="0" err="1">
                <a:latin typeface="+mj-ea"/>
              </a:rPr>
              <a:t>eventPhase</a:t>
            </a:r>
            <a:r>
              <a:rPr kumimoji="1" lang="ko-KR" altLang="en-US" sz="1500" dirty="0">
                <a:latin typeface="+mj-ea"/>
              </a:rPr>
              <a:t>속성을 사용하면 된다</a:t>
            </a:r>
            <a:r>
              <a:rPr kumimoji="1" lang="en-US" altLang="ko-KR" sz="1500" dirty="0">
                <a:latin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주의사항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: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모든 이벤트가 버블링이 발생하진 않는다는 것이다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또한 버블링이 발생하는 이벤트의 경우 버블링을 도중에</a:t>
            </a:r>
            <a:endParaRPr kumimoji="1" lang="en-US" altLang="ko-KR" sz="1500" dirty="0">
              <a:solidFill>
                <a:srgbClr val="FF0000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                  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멈출 수도 있다는 것이다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이와 관련해서는 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Event</a:t>
            </a:r>
            <a:r>
              <a:rPr kumimoji="1" lang="ko-KR" altLang="en-US" sz="1500" dirty="0">
                <a:solidFill>
                  <a:srgbClr val="FF0000"/>
                </a:solidFill>
                <a:latin typeface="+mj-ea"/>
              </a:rPr>
              <a:t>객체에 대해 알아야 한다</a:t>
            </a:r>
            <a:r>
              <a:rPr kumimoji="1" lang="en-US" altLang="ko-KR" sz="1500" dirty="0">
                <a:solidFill>
                  <a:srgbClr val="FF0000"/>
                </a:solidFill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53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4395F-3F89-4E48-AE11-58793190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904" y="87213"/>
            <a:ext cx="10515600" cy="67749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latin typeface="+mj-ea"/>
              </a:rPr>
              <a:t>4. Event </a:t>
            </a:r>
            <a:r>
              <a:rPr lang="ko-KR" altLang="en-US" sz="2800" b="1" dirty="0">
                <a:latin typeface="+mj-ea"/>
              </a:rPr>
              <a:t>객체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9598-3161-4D77-B598-CC941B2D9C2D}"/>
              </a:ext>
            </a:extLst>
          </p:cNvPr>
          <p:cNvSpPr txBox="1"/>
          <p:nvPr/>
        </p:nvSpPr>
        <p:spPr>
          <a:xfrm>
            <a:off x="999334" y="1052736"/>
            <a:ext cx="10713290" cy="151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1. Event</a:t>
            </a:r>
            <a:r>
              <a:rPr kumimoji="1" lang="ko-KR" altLang="en-US" b="1" dirty="0"/>
              <a:t>객체의 용도</a:t>
            </a:r>
            <a:endParaRPr kumimoji="1" lang="en-US" altLang="ko-KR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</a:t>
            </a:r>
            <a:r>
              <a:rPr kumimoji="1" lang="en-US" altLang="ko-KR" sz="1500" dirty="0">
                <a:solidFill>
                  <a:srgbClr val="FF0000"/>
                </a:solidFill>
              </a:rPr>
              <a:t>Event</a:t>
            </a:r>
            <a:r>
              <a:rPr kumimoji="1" lang="ko-KR" altLang="en-US" sz="1500" dirty="0">
                <a:solidFill>
                  <a:srgbClr val="FF0000"/>
                </a:solidFill>
              </a:rPr>
              <a:t>객체는 이벤트를 발생시키는 곳에서 이벤트와 관련된 정보를 담아서 외부로 보낼 때</a:t>
            </a:r>
            <a:r>
              <a:rPr kumimoji="1" lang="en-US" altLang="ko-KR" sz="1500" dirty="0">
                <a:solidFill>
                  <a:srgbClr val="FF0000"/>
                </a:solidFill>
              </a:rPr>
              <a:t>, </a:t>
            </a:r>
            <a:r>
              <a:rPr kumimoji="1" lang="ko-KR" altLang="en-US" sz="1500" dirty="0">
                <a:solidFill>
                  <a:srgbClr val="FF0000"/>
                </a:solidFill>
              </a:rPr>
              <a:t>사용하는 일종의 저장소이다</a:t>
            </a:r>
            <a:r>
              <a:rPr kumimoji="1" lang="en-US" altLang="ko-KR" sz="15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</a:t>
            </a:r>
            <a:r>
              <a:rPr kumimoji="1" lang="ko-KR" altLang="en-US" sz="1500" dirty="0"/>
              <a:t>예를 들면</a:t>
            </a:r>
            <a:r>
              <a:rPr kumimoji="1" lang="en-US" altLang="ko-KR" sz="1500" dirty="0"/>
              <a:t>, </a:t>
            </a:r>
            <a:r>
              <a:rPr kumimoji="1" lang="ko-KR" altLang="en-US" sz="1500" dirty="0"/>
              <a:t>사용자가 웹페이지의 특정 요소를 클릭하면 브라우저는 클릭한 마우스 버튼 정보와 클릭한 위치 정보</a:t>
            </a:r>
            <a:r>
              <a:rPr kumimoji="1" lang="en-US" altLang="ko-KR" sz="1500" dirty="0"/>
              <a:t>, </a:t>
            </a:r>
            <a:r>
              <a:rPr kumimoji="1" lang="ko-KR" altLang="en-US" sz="1500" dirty="0"/>
              <a:t>어떤 </a:t>
            </a:r>
            <a:endParaRPr kumimoji="1" lang="en-US" altLang="ko-KR" sz="1500" dirty="0"/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</a:t>
            </a:r>
            <a:r>
              <a:rPr kumimoji="1" lang="ko-KR" altLang="en-US" sz="1500" dirty="0"/>
              <a:t>요소에서 이벤트가 발생했는지에 대한 정보를 </a:t>
            </a:r>
            <a:r>
              <a:rPr kumimoji="1" lang="en-US" altLang="ko-KR" sz="1500" dirty="0"/>
              <a:t>Event</a:t>
            </a:r>
            <a:r>
              <a:rPr kumimoji="1" lang="ko-KR" altLang="en-US" sz="1500" dirty="0"/>
              <a:t>객체의 자식 객체인 </a:t>
            </a:r>
            <a:r>
              <a:rPr kumimoji="1" lang="en-US" altLang="ko-KR" sz="1500" dirty="0" err="1"/>
              <a:t>MouseEvent</a:t>
            </a:r>
            <a:r>
              <a:rPr kumimoji="1" lang="ko-KR" altLang="en-US" sz="1500" dirty="0"/>
              <a:t>객체에 담아 사용자에게 알려준다</a:t>
            </a:r>
            <a:r>
              <a:rPr kumimoji="1" lang="en-US" altLang="ko-KR" sz="1500" dirty="0"/>
              <a:t>.     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BBD0C4D-5EAD-4842-AA14-5083E71A1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61591"/>
              </p:ext>
            </p:extLst>
          </p:nvPr>
        </p:nvGraphicFramePr>
        <p:xfrm>
          <a:off x="1343472" y="3789041"/>
          <a:ext cx="5976664" cy="1325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6664">
                  <a:extLst>
                    <a:ext uri="{9D8B030D-6E8A-4147-A177-3AD203B41FA5}">
                      <a16:colId xmlns:a16="http://schemas.microsoft.com/office/drawing/2014/main" val="1056414663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Event</a:t>
                      </a:r>
                      <a:r>
                        <a:rPr lang="ko-KR" altLang="en-US" dirty="0"/>
                        <a:t>객체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22692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type, target, </a:t>
                      </a:r>
                      <a:r>
                        <a:rPr lang="en-US" altLang="ko-KR" dirty="0" err="1"/>
                        <a:t>currentTartget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eventPhase</a:t>
                      </a:r>
                      <a:r>
                        <a:rPr lang="en-US" altLang="ko-KR" dirty="0"/>
                        <a:t>, bubbles, cancelable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075715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stopPropagation</a:t>
                      </a:r>
                      <a:r>
                        <a:rPr lang="en-US" altLang="ko-KR" dirty="0"/>
                        <a:t>(), </a:t>
                      </a:r>
                      <a:r>
                        <a:rPr lang="en-US" altLang="ko-KR" dirty="0" err="1"/>
                        <a:t>preventDefault</a:t>
                      </a:r>
                      <a:r>
                        <a:rPr lang="en-US" altLang="ko-KR" dirty="0"/>
                        <a:t>(), </a:t>
                      </a:r>
                      <a:r>
                        <a:rPr lang="en-US" altLang="ko-KR" dirty="0" err="1"/>
                        <a:t>initEvent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2015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C032405-3512-4B9A-AF02-34184EA09066}"/>
              </a:ext>
            </a:extLst>
          </p:cNvPr>
          <p:cNvSpPr txBox="1"/>
          <p:nvPr/>
        </p:nvSpPr>
        <p:spPr>
          <a:xfrm>
            <a:off x="999334" y="2492896"/>
            <a:ext cx="10713290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 Event</a:t>
            </a:r>
            <a:r>
              <a:rPr kumimoji="1" lang="ko-KR" altLang="en-US" b="1" dirty="0"/>
              <a:t>객체의 구조</a:t>
            </a:r>
            <a:endParaRPr kumimoji="1" lang="en-US" altLang="ko-KR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</a:t>
            </a:r>
            <a:r>
              <a:rPr kumimoji="1" lang="en-US" altLang="ko-KR" sz="1500" dirty="0">
                <a:solidFill>
                  <a:srgbClr val="FF0000"/>
                </a:solidFill>
              </a:rPr>
              <a:t>Event</a:t>
            </a:r>
            <a:r>
              <a:rPr kumimoji="1" lang="ko-KR" altLang="en-US" sz="1500" dirty="0">
                <a:solidFill>
                  <a:srgbClr val="FF0000"/>
                </a:solidFill>
              </a:rPr>
              <a:t>객체에는 이벤트와 관련된 기본 기능이 구현되어 있다</a:t>
            </a:r>
            <a:r>
              <a:rPr kumimoji="1" lang="en-US" altLang="ko-KR" sz="15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</a:t>
            </a:r>
            <a:r>
              <a:rPr kumimoji="1" lang="ko-KR" altLang="en-US" sz="1500" dirty="0"/>
              <a:t>예를 들면</a:t>
            </a:r>
            <a:r>
              <a:rPr kumimoji="1" lang="en-US" altLang="ko-KR" sz="1500" dirty="0"/>
              <a:t>,  Event</a:t>
            </a:r>
            <a:r>
              <a:rPr kumimoji="1" lang="ko-KR" altLang="en-US" sz="1500" dirty="0"/>
              <a:t>객체는 </a:t>
            </a:r>
            <a:r>
              <a:rPr kumimoji="1" lang="en-US" altLang="ko-KR" sz="1500" dirty="0" err="1"/>
              <a:t>MouseEvent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등의 부모 객체이기도 하다</a:t>
            </a:r>
            <a:r>
              <a:rPr kumimoji="1"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412994"/>
      </p:ext>
    </p:extLst>
  </p:cSld>
  <p:clrMapOvr>
    <a:masterClrMapping/>
  </p:clrMapOvr>
</p:sld>
</file>

<file path=ppt/theme/theme1.xml><?xml version="1.0" encoding="utf-8"?>
<a:theme xmlns:a="http://schemas.openxmlformats.org/drawingml/2006/main" name="027TGp_edu_biz_gr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2437</TotalTime>
  <Words>2710</Words>
  <Application>Microsoft Office PowerPoint</Application>
  <PresentationFormat>와이드스크린</PresentationFormat>
  <Paragraphs>314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Calibri</vt:lpstr>
      <vt:lpstr>Calibri Light</vt:lpstr>
      <vt:lpstr>027TGp_edu_biz_gr</vt:lpstr>
      <vt:lpstr>PowerPoint 프레젠테이션</vt:lpstr>
      <vt:lpstr>1. 이벤트 소개</vt:lpstr>
      <vt:lpstr>2. 이벤트 종류</vt:lpstr>
      <vt:lpstr>3. 이벤트 단계</vt:lpstr>
      <vt:lpstr>3. 이벤트 단계</vt:lpstr>
      <vt:lpstr>3. 이벤트 단계</vt:lpstr>
      <vt:lpstr>3. 이벤트 단계</vt:lpstr>
      <vt:lpstr>3. 이벤트 단계</vt:lpstr>
      <vt:lpstr>4. Event 객체</vt:lpstr>
      <vt:lpstr>4. Event 객체</vt:lpstr>
      <vt:lpstr>4. Event 객체</vt:lpstr>
      <vt:lpstr>4. Event 객체</vt:lpstr>
      <vt:lpstr>5. 핵심 내용</vt:lpstr>
      <vt:lpstr>5. 핵심 내용</vt:lpstr>
      <vt:lpstr>5. 핵심 내용</vt:lpstr>
      <vt:lpstr>5. 핵심 내용</vt:lpstr>
      <vt:lpstr>5. 핵심 내용</vt:lpstr>
      <vt:lpstr>5. 핵심 내용</vt:lpstr>
      <vt:lpstr>PowerPoint 프레젠테이션</vt:lpstr>
      <vt:lpstr>PowerPoint 프레젠테이션</vt:lpstr>
      <vt:lpstr>PowerPoint 프레젠테이션</vt:lpstr>
      <vt:lpstr>5. 핵심 내용 체크</vt:lpstr>
      <vt:lpstr>5. 핵심 내용 체크</vt:lpstr>
      <vt:lpstr>5. 핵심 내용 체크</vt:lpstr>
      <vt:lpstr>5. 핵심 내용 체크</vt:lpstr>
      <vt:lpstr>5. 핵심 내용 체크</vt:lpstr>
      <vt:lpstr>5. 핵심 내용 체크</vt:lpstr>
      <vt:lpstr>5. 핵심 내용 체크</vt:lpstr>
      <vt:lpstr>PowerPoint 프레젠테이션</vt:lpstr>
    </vt:vector>
  </TitlesOfParts>
  <Company>길드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Registered User</dc:creator>
  <cp:lastModifiedBy>s</cp:lastModifiedBy>
  <cp:revision>625</cp:revision>
  <dcterms:created xsi:type="dcterms:W3CDTF">2019-09-27T03:30:23Z</dcterms:created>
  <dcterms:modified xsi:type="dcterms:W3CDTF">2020-11-02T23:11:54Z</dcterms:modified>
</cp:coreProperties>
</file>